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ms-powerpoint.presentation.macroEnabled.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59" r:id="rId5"/>
    <p:sldId id="261" r:id="rId6"/>
    <p:sldId id="283" r:id="rId7"/>
    <p:sldId id="263" r:id="rId8"/>
    <p:sldId id="264" r:id="rId9"/>
    <p:sldId id="265" r:id="rId10"/>
    <p:sldId id="284" r:id="rId11"/>
    <p:sldId id="266" r:id="rId12"/>
    <p:sldId id="267" r:id="rId13"/>
    <p:sldId id="268" r:id="rId14"/>
    <p:sldId id="269" r:id="rId15"/>
    <p:sldId id="270" r:id="rId16"/>
    <p:sldId id="271" r:id="rId17"/>
    <p:sldId id="281" r:id="rId18"/>
    <p:sldId id="272" r:id="rId19"/>
    <p:sldId id="273" r:id="rId20"/>
    <p:sldId id="274" r:id="rId21"/>
    <p:sldId id="275" r:id="rId22"/>
    <p:sldId id="276" r:id="rId23"/>
    <p:sldId id="277" r:id="rId24"/>
    <p:sldId id="278" r:id="rId25"/>
    <p:sldId id="285" r:id="rId26"/>
    <p:sldId id="279" r:id="rId27"/>
    <p:sldId id="280"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F9D"/>
    <a:srgbClr val="E2AF6A"/>
    <a:srgbClr val="11434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2" autoAdjust="0"/>
    <p:restoredTop sz="73352" autoAdjust="0"/>
  </p:normalViewPr>
  <p:slideViewPr>
    <p:cSldViewPr snapToGrid="0">
      <p:cViewPr varScale="1">
        <p:scale>
          <a:sx n="81" d="100"/>
          <a:sy n="81" d="100"/>
        </p:scale>
        <p:origin x="114" y="870"/>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k Stead" userId="5ecc12fc-7085-4394-858a-31a8194cbd7b" providerId="ADAL" clId="{EEE3A8EE-011D-4F60-B31B-82C6C2A84FF8}"/>
    <pc:docChg chg="custSel modSld">
      <pc:chgData name="Mark Stead" userId="5ecc12fc-7085-4394-858a-31a8194cbd7b" providerId="ADAL" clId="{EEE3A8EE-011D-4F60-B31B-82C6C2A84FF8}" dt="2026-09-23T15:33:25.658" v="109" actId="20577"/>
      <pc:docMkLst>
        <pc:docMk/>
      </pc:docMkLst>
      <pc:sldChg chg="modNotesTx">
        <pc:chgData name="Mark Stead" userId="5ecc12fc-7085-4394-858a-31a8194cbd7b" providerId="ADAL" clId="{EEE3A8EE-011D-4F60-B31B-82C6C2A84FF8}" dt="2026-09-21T11:35:18.170" v="98" actId="313"/>
        <pc:sldMkLst>
          <pc:docMk/>
          <pc:sldMk cId="1408528290" sldId="259"/>
        </pc:sldMkLst>
      </pc:sldChg>
      <pc:sldChg chg="modNotesTx">
        <pc:chgData name="Mark Stead" userId="5ecc12fc-7085-4394-858a-31a8194cbd7b" providerId="ADAL" clId="{EEE3A8EE-011D-4F60-B31B-82C6C2A84FF8}" dt="2026-09-21T11:33:47.008" v="96" actId="20577"/>
        <pc:sldMkLst>
          <pc:docMk/>
          <pc:sldMk cId="2379217193" sldId="280"/>
        </pc:sldMkLst>
      </pc:sldChg>
      <pc:sldChg chg="modSp mod">
        <pc:chgData name="Mark Stead" userId="5ecc12fc-7085-4394-858a-31a8194cbd7b" providerId="ADAL" clId="{EEE3A8EE-011D-4F60-B31B-82C6C2A84FF8}" dt="2026-09-23T15:33:25.658" v="109" actId="20577"/>
        <pc:sldMkLst>
          <pc:docMk/>
          <pc:sldMk cId="1887573741" sldId="285"/>
        </pc:sldMkLst>
        <pc:spChg chg="mod">
          <ac:chgData name="Mark Stead" userId="5ecc12fc-7085-4394-858a-31a8194cbd7b" providerId="ADAL" clId="{EEE3A8EE-011D-4F60-B31B-82C6C2A84FF8}" dt="2026-09-23T15:33:25.658" v="109" actId="20577"/>
          <ac:spMkLst>
            <pc:docMk/>
            <pc:sldMk cId="1887573741" sldId="285"/>
            <ac:spMk id="3" creationId="{C954F284-A8C9-CC80-B157-26BCFAD17D7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CC0217B-7C3E-4C0C-A77B-78CC87E9546C}" type="doc">
      <dgm:prSet loTypeId="urn:microsoft.com/office/officeart/2005/8/layout/process1" loCatId="process" qsTypeId="urn:microsoft.com/office/officeart/2005/8/quickstyle/simple1#1" qsCatId="simple" csTypeId="urn:microsoft.com/office/officeart/2005/8/colors/accent1_2#1" csCatId="accent1" phldr="1"/>
      <dgm:spPr/>
    </dgm:pt>
    <dgm:pt modelId="{516D7E8E-1E34-49EA-BAA6-53F31E12F7DC}">
      <dgm:prSet phldrT="[Text]"/>
      <dgm:spPr>
        <a:solidFill>
          <a:srgbClr val="008F9D"/>
        </a:solidFill>
      </dgm:spPr>
      <dgm:t>
        <a:bodyPr/>
        <a:lstStyle/>
        <a:p>
          <a:r>
            <a:rPr lang="en-US" dirty="0"/>
            <a:t>Set pupils up on website</a:t>
          </a:r>
        </a:p>
      </dgm:t>
    </dgm:pt>
    <dgm:pt modelId="{6385FCA7-E4C2-4437-ADB0-152717666705}" type="parTrans" cxnId="{C6659384-0BA8-495C-9A78-014DF7DD4D6A}">
      <dgm:prSet/>
      <dgm:spPr/>
      <dgm:t>
        <a:bodyPr/>
        <a:lstStyle/>
        <a:p>
          <a:endParaRPr lang="en-US"/>
        </a:p>
      </dgm:t>
    </dgm:pt>
    <dgm:pt modelId="{F6A3B437-656C-405B-A8AB-DFFCF730C693}" type="sibTrans" cxnId="{C6659384-0BA8-495C-9A78-014DF7DD4D6A}">
      <dgm:prSet/>
      <dgm:spPr/>
      <dgm:t>
        <a:bodyPr/>
        <a:lstStyle/>
        <a:p>
          <a:endParaRPr lang="en-US"/>
        </a:p>
      </dgm:t>
    </dgm:pt>
    <dgm:pt modelId="{DD939612-8EC9-4618-9B70-90743C957B64}">
      <dgm:prSet phldrT="[Text]"/>
      <dgm:spPr>
        <a:solidFill>
          <a:srgbClr val="E2AF6A"/>
        </a:solidFill>
      </dgm:spPr>
      <dgm:t>
        <a:bodyPr/>
        <a:lstStyle/>
        <a:p>
          <a:r>
            <a:rPr lang="en-US" dirty="0"/>
            <a:t>Visit</a:t>
          </a:r>
        </a:p>
      </dgm:t>
    </dgm:pt>
    <dgm:pt modelId="{54A428F2-D191-49AD-89AD-FFA500FEEA18}" type="parTrans" cxnId="{C3A233C4-2369-4502-9838-7446E6460214}">
      <dgm:prSet/>
      <dgm:spPr/>
      <dgm:t>
        <a:bodyPr/>
        <a:lstStyle/>
        <a:p>
          <a:endParaRPr lang="en-US"/>
        </a:p>
      </dgm:t>
    </dgm:pt>
    <dgm:pt modelId="{BE45F496-38E4-4B3C-B7EF-4A728D0D02D7}" type="sibTrans" cxnId="{C3A233C4-2369-4502-9838-7446E6460214}">
      <dgm:prSet/>
      <dgm:spPr/>
      <dgm:t>
        <a:bodyPr/>
        <a:lstStyle/>
        <a:p>
          <a:endParaRPr lang="en-US"/>
        </a:p>
      </dgm:t>
    </dgm:pt>
    <dgm:pt modelId="{A4A31FDC-AD78-4FB9-A2D5-BAFACF1913A6}">
      <dgm:prSet phldrT="[Text]"/>
      <dgm:spPr>
        <a:solidFill>
          <a:srgbClr val="008F9D"/>
        </a:solidFill>
      </dgm:spPr>
      <dgm:t>
        <a:bodyPr/>
        <a:lstStyle/>
        <a:p>
          <a:r>
            <a:rPr lang="en-US" dirty="0"/>
            <a:t>Encourage children to complete nature activities to become Guardians of The Wild</a:t>
          </a:r>
        </a:p>
      </dgm:t>
    </dgm:pt>
    <dgm:pt modelId="{BD035063-F737-4F35-936E-90F0432E9D7F}" type="parTrans" cxnId="{E0BC63D4-EE6D-4674-8886-327844EA309B}">
      <dgm:prSet/>
      <dgm:spPr/>
      <dgm:t>
        <a:bodyPr/>
        <a:lstStyle/>
        <a:p>
          <a:endParaRPr lang="en-US"/>
        </a:p>
      </dgm:t>
    </dgm:pt>
    <dgm:pt modelId="{9F5E4021-88A8-4F3F-8587-7D24EB72A70D}" type="sibTrans" cxnId="{E0BC63D4-EE6D-4674-8886-327844EA309B}">
      <dgm:prSet/>
      <dgm:spPr/>
      <dgm:t>
        <a:bodyPr/>
        <a:lstStyle/>
        <a:p>
          <a:endParaRPr lang="en-US"/>
        </a:p>
      </dgm:t>
    </dgm:pt>
    <dgm:pt modelId="{3A7376D8-CB22-4E74-8BBA-0FD096E7E1D1}">
      <dgm:prSet/>
      <dgm:spPr>
        <a:solidFill>
          <a:srgbClr val="008F9D"/>
        </a:solidFill>
      </dgm:spPr>
      <dgm:t>
        <a:bodyPr/>
        <a:lstStyle/>
        <a:p>
          <a:r>
            <a:rPr lang="en-US" dirty="0"/>
            <a:t>Read Ava’s story</a:t>
          </a:r>
        </a:p>
      </dgm:t>
    </dgm:pt>
    <dgm:pt modelId="{BA41B292-8608-46A2-A3AE-A5E1F4295B47}" type="parTrans" cxnId="{65FC11C4-54A1-4A27-9363-C9A897889B3E}">
      <dgm:prSet/>
      <dgm:spPr/>
      <dgm:t>
        <a:bodyPr/>
        <a:lstStyle/>
        <a:p>
          <a:endParaRPr lang="en-US"/>
        </a:p>
      </dgm:t>
    </dgm:pt>
    <dgm:pt modelId="{8E57CE7D-F3EE-4944-BC9C-B5BFDBD0A206}" type="sibTrans" cxnId="{65FC11C4-54A1-4A27-9363-C9A897889B3E}">
      <dgm:prSet/>
      <dgm:spPr/>
      <dgm:t>
        <a:bodyPr/>
        <a:lstStyle/>
        <a:p>
          <a:endParaRPr lang="en-US"/>
        </a:p>
      </dgm:t>
    </dgm:pt>
    <dgm:pt modelId="{E4061A6C-5254-4469-8E66-0886DCBACF88}">
      <dgm:prSet/>
      <dgm:spPr>
        <a:solidFill>
          <a:srgbClr val="008F9D"/>
        </a:solidFill>
      </dgm:spPr>
      <dgm:t>
        <a:bodyPr/>
        <a:lstStyle/>
        <a:p>
          <a:r>
            <a:rPr lang="en-US" dirty="0"/>
            <a:t>Give children the website passwords and show them how the website works</a:t>
          </a:r>
        </a:p>
      </dgm:t>
    </dgm:pt>
    <dgm:pt modelId="{BD92C55D-9A4F-45C5-BDB3-1A46376D6B0F}" type="parTrans" cxnId="{699A76FF-AF0B-445A-8EA9-D73610E1161A}">
      <dgm:prSet/>
      <dgm:spPr/>
      <dgm:t>
        <a:bodyPr/>
        <a:lstStyle/>
        <a:p>
          <a:endParaRPr lang="en-US"/>
        </a:p>
      </dgm:t>
    </dgm:pt>
    <dgm:pt modelId="{C648E414-B846-48E1-8BCB-69C7E349EA93}" type="sibTrans" cxnId="{699A76FF-AF0B-445A-8EA9-D73610E1161A}">
      <dgm:prSet/>
      <dgm:spPr/>
      <dgm:t>
        <a:bodyPr/>
        <a:lstStyle/>
        <a:p>
          <a:endParaRPr lang="en-US"/>
        </a:p>
      </dgm:t>
    </dgm:pt>
    <dgm:pt modelId="{67283C39-9541-4845-96CA-B9620D1843F3}" type="pres">
      <dgm:prSet presAssocID="{6CC0217B-7C3E-4C0C-A77B-78CC87E9546C}" presName="Name0" presStyleCnt="0">
        <dgm:presLayoutVars>
          <dgm:dir/>
          <dgm:resizeHandles val="exact"/>
        </dgm:presLayoutVars>
      </dgm:prSet>
      <dgm:spPr/>
    </dgm:pt>
    <dgm:pt modelId="{6E3C3A96-BE30-4694-BE0E-54020844E7E8}" type="pres">
      <dgm:prSet presAssocID="{3A7376D8-CB22-4E74-8BBA-0FD096E7E1D1}" presName="node" presStyleLbl="node1" presStyleIdx="0" presStyleCnt="5">
        <dgm:presLayoutVars>
          <dgm:bulletEnabled val="1"/>
        </dgm:presLayoutVars>
      </dgm:prSet>
      <dgm:spPr/>
    </dgm:pt>
    <dgm:pt modelId="{DD188FBD-D634-4166-B488-B0761C2B3524}" type="pres">
      <dgm:prSet presAssocID="{8E57CE7D-F3EE-4944-BC9C-B5BFDBD0A206}" presName="sibTrans" presStyleLbl="sibTrans2D1" presStyleIdx="0" presStyleCnt="4"/>
      <dgm:spPr/>
    </dgm:pt>
    <dgm:pt modelId="{919EB263-30FB-46C4-9378-C67B2818D541}" type="pres">
      <dgm:prSet presAssocID="{8E57CE7D-F3EE-4944-BC9C-B5BFDBD0A206}" presName="connectorText" presStyleLbl="sibTrans2D1" presStyleIdx="0" presStyleCnt="4"/>
      <dgm:spPr/>
    </dgm:pt>
    <dgm:pt modelId="{F91CB987-48A8-4DE9-A4AA-9A25079E45AE}" type="pres">
      <dgm:prSet presAssocID="{516D7E8E-1E34-49EA-BAA6-53F31E12F7DC}" presName="node" presStyleLbl="node1" presStyleIdx="1" presStyleCnt="5">
        <dgm:presLayoutVars>
          <dgm:bulletEnabled val="1"/>
        </dgm:presLayoutVars>
      </dgm:prSet>
      <dgm:spPr/>
    </dgm:pt>
    <dgm:pt modelId="{2984ED5D-CE5B-4DCA-95FF-8E78905AE046}" type="pres">
      <dgm:prSet presAssocID="{F6A3B437-656C-405B-A8AB-DFFCF730C693}" presName="sibTrans" presStyleLbl="sibTrans2D1" presStyleIdx="1" presStyleCnt="4"/>
      <dgm:spPr/>
    </dgm:pt>
    <dgm:pt modelId="{2A478104-6444-4F34-9889-D44501A912BA}" type="pres">
      <dgm:prSet presAssocID="{F6A3B437-656C-405B-A8AB-DFFCF730C693}" presName="connectorText" presStyleLbl="sibTrans2D1" presStyleIdx="1" presStyleCnt="4"/>
      <dgm:spPr/>
    </dgm:pt>
    <dgm:pt modelId="{93739B7F-C21F-4C86-9F9C-E4CEAFA5E6C6}" type="pres">
      <dgm:prSet presAssocID="{DD939612-8EC9-4618-9B70-90743C957B64}" presName="node" presStyleLbl="node1" presStyleIdx="2" presStyleCnt="5">
        <dgm:presLayoutVars>
          <dgm:bulletEnabled val="1"/>
        </dgm:presLayoutVars>
      </dgm:prSet>
      <dgm:spPr/>
    </dgm:pt>
    <dgm:pt modelId="{CCF804C1-1C11-463D-96F3-213F572EC2C8}" type="pres">
      <dgm:prSet presAssocID="{BE45F496-38E4-4B3C-B7EF-4A728D0D02D7}" presName="sibTrans" presStyleLbl="sibTrans2D1" presStyleIdx="2" presStyleCnt="4"/>
      <dgm:spPr/>
    </dgm:pt>
    <dgm:pt modelId="{4EB2716D-7F51-4859-B1A7-80FCD666CBD0}" type="pres">
      <dgm:prSet presAssocID="{BE45F496-38E4-4B3C-B7EF-4A728D0D02D7}" presName="connectorText" presStyleLbl="sibTrans2D1" presStyleIdx="2" presStyleCnt="4"/>
      <dgm:spPr/>
    </dgm:pt>
    <dgm:pt modelId="{641AB6E3-B53F-427C-BE7C-B88C942A37A6}" type="pres">
      <dgm:prSet presAssocID="{E4061A6C-5254-4469-8E66-0886DCBACF88}" presName="node" presStyleLbl="node1" presStyleIdx="3" presStyleCnt="5">
        <dgm:presLayoutVars>
          <dgm:bulletEnabled val="1"/>
        </dgm:presLayoutVars>
      </dgm:prSet>
      <dgm:spPr/>
    </dgm:pt>
    <dgm:pt modelId="{93B3B06A-F294-4E48-9EE8-B7D10B92CAEA}" type="pres">
      <dgm:prSet presAssocID="{C648E414-B846-48E1-8BCB-69C7E349EA93}" presName="sibTrans" presStyleLbl="sibTrans2D1" presStyleIdx="3" presStyleCnt="4"/>
      <dgm:spPr/>
    </dgm:pt>
    <dgm:pt modelId="{71B03C94-C780-49EA-8647-4E3D2DDFB74F}" type="pres">
      <dgm:prSet presAssocID="{C648E414-B846-48E1-8BCB-69C7E349EA93}" presName="connectorText" presStyleLbl="sibTrans2D1" presStyleIdx="3" presStyleCnt="4"/>
      <dgm:spPr/>
    </dgm:pt>
    <dgm:pt modelId="{735BB55B-AE4D-4D1C-989E-2F683D637A69}" type="pres">
      <dgm:prSet presAssocID="{A4A31FDC-AD78-4FB9-A2D5-BAFACF1913A6}" presName="node" presStyleLbl="node1" presStyleIdx="4" presStyleCnt="5">
        <dgm:presLayoutVars>
          <dgm:bulletEnabled val="1"/>
        </dgm:presLayoutVars>
      </dgm:prSet>
      <dgm:spPr/>
    </dgm:pt>
  </dgm:ptLst>
  <dgm:cxnLst>
    <dgm:cxn modelId="{32531D13-0914-46D8-AE9D-E3B0EF057148}" type="presOf" srcId="{3A7376D8-CB22-4E74-8BBA-0FD096E7E1D1}" destId="{6E3C3A96-BE30-4694-BE0E-54020844E7E8}" srcOrd="0" destOrd="0" presId="urn:microsoft.com/office/officeart/2005/8/layout/process1"/>
    <dgm:cxn modelId="{EC24DC1F-9CCD-4E06-856C-0BD2F018EE33}" type="presOf" srcId="{C648E414-B846-48E1-8BCB-69C7E349EA93}" destId="{71B03C94-C780-49EA-8647-4E3D2DDFB74F}" srcOrd="1" destOrd="0" presId="urn:microsoft.com/office/officeart/2005/8/layout/process1"/>
    <dgm:cxn modelId="{B9F98937-8DF2-4916-AEE2-CE5A417A545D}" type="presOf" srcId="{BE45F496-38E4-4B3C-B7EF-4A728D0D02D7}" destId="{4EB2716D-7F51-4859-B1A7-80FCD666CBD0}" srcOrd="1" destOrd="0" presId="urn:microsoft.com/office/officeart/2005/8/layout/process1"/>
    <dgm:cxn modelId="{9657E35C-6F0D-486E-A8D0-DD8A1208DD23}" type="presOf" srcId="{E4061A6C-5254-4469-8E66-0886DCBACF88}" destId="{641AB6E3-B53F-427C-BE7C-B88C942A37A6}" srcOrd="0" destOrd="0" presId="urn:microsoft.com/office/officeart/2005/8/layout/process1"/>
    <dgm:cxn modelId="{395C0D5D-DA19-4384-A2CC-A935363FDE8F}" type="presOf" srcId="{6CC0217B-7C3E-4C0C-A77B-78CC87E9546C}" destId="{67283C39-9541-4845-96CA-B9620D1843F3}" srcOrd="0" destOrd="0" presId="urn:microsoft.com/office/officeart/2005/8/layout/process1"/>
    <dgm:cxn modelId="{0FD4E863-9C18-4411-BAB4-96AC4879286E}" type="presOf" srcId="{8E57CE7D-F3EE-4944-BC9C-B5BFDBD0A206}" destId="{919EB263-30FB-46C4-9378-C67B2818D541}" srcOrd="1" destOrd="0" presId="urn:microsoft.com/office/officeart/2005/8/layout/process1"/>
    <dgm:cxn modelId="{9CF03C65-45EA-4EAD-AD6A-8D141F44F01A}" type="presOf" srcId="{C648E414-B846-48E1-8BCB-69C7E349EA93}" destId="{93B3B06A-F294-4E48-9EE8-B7D10B92CAEA}" srcOrd="0" destOrd="0" presId="urn:microsoft.com/office/officeart/2005/8/layout/process1"/>
    <dgm:cxn modelId="{69218B7F-9DA3-4E90-92F0-EBD59331DC9C}" type="presOf" srcId="{F6A3B437-656C-405B-A8AB-DFFCF730C693}" destId="{2A478104-6444-4F34-9889-D44501A912BA}" srcOrd="1" destOrd="0" presId="urn:microsoft.com/office/officeart/2005/8/layout/process1"/>
    <dgm:cxn modelId="{C6659384-0BA8-495C-9A78-014DF7DD4D6A}" srcId="{6CC0217B-7C3E-4C0C-A77B-78CC87E9546C}" destId="{516D7E8E-1E34-49EA-BAA6-53F31E12F7DC}" srcOrd="1" destOrd="0" parTransId="{6385FCA7-E4C2-4437-ADB0-152717666705}" sibTransId="{F6A3B437-656C-405B-A8AB-DFFCF730C693}"/>
    <dgm:cxn modelId="{EA5AA3B3-4CD9-4BC4-A668-7929A33C0A38}" type="presOf" srcId="{516D7E8E-1E34-49EA-BAA6-53F31E12F7DC}" destId="{F91CB987-48A8-4DE9-A4AA-9A25079E45AE}" srcOrd="0" destOrd="0" presId="urn:microsoft.com/office/officeart/2005/8/layout/process1"/>
    <dgm:cxn modelId="{65FC11C4-54A1-4A27-9363-C9A897889B3E}" srcId="{6CC0217B-7C3E-4C0C-A77B-78CC87E9546C}" destId="{3A7376D8-CB22-4E74-8BBA-0FD096E7E1D1}" srcOrd="0" destOrd="0" parTransId="{BA41B292-8608-46A2-A3AE-A5E1F4295B47}" sibTransId="{8E57CE7D-F3EE-4944-BC9C-B5BFDBD0A206}"/>
    <dgm:cxn modelId="{C3A233C4-2369-4502-9838-7446E6460214}" srcId="{6CC0217B-7C3E-4C0C-A77B-78CC87E9546C}" destId="{DD939612-8EC9-4618-9B70-90743C957B64}" srcOrd="2" destOrd="0" parTransId="{54A428F2-D191-49AD-89AD-FFA500FEEA18}" sibTransId="{BE45F496-38E4-4B3C-B7EF-4A728D0D02D7}"/>
    <dgm:cxn modelId="{E654B2C5-9304-4B97-9896-9F1E5E270073}" type="presOf" srcId="{DD939612-8EC9-4618-9B70-90743C957B64}" destId="{93739B7F-C21F-4C86-9F9C-E4CEAFA5E6C6}" srcOrd="0" destOrd="0" presId="urn:microsoft.com/office/officeart/2005/8/layout/process1"/>
    <dgm:cxn modelId="{E0BC63D4-EE6D-4674-8886-327844EA309B}" srcId="{6CC0217B-7C3E-4C0C-A77B-78CC87E9546C}" destId="{A4A31FDC-AD78-4FB9-A2D5-BAFACF1913A6}" srcOrd="4" destOrd="0" parTransId="{BD035063-F737-4F35-936E-90F0432E9D7F}" sibTransId="{9F5E4021-88A8-4F3F-8587-7D24EB72A70D}"/>
    <dgm:cxn modelId="{40E8AED9-BB48-43A0-93FC-77FD408DD056}" type="presOf" srcId="{8E57CE7D-F3EE-4944-BC9C-B5BFDBD0A206}" destId="{DD188FBD-D634-4166-B488-B0761C2B3524}" srcOrd="0" destOrd="0" presId="urn:microsoft.com/office/officeart/2005/8/layout/process1"/>
    <dgm:cxn modelId="{0D4299DC-6AF7-4675-AE14-FE8E402273AA}" type="presOf" srcId="{A4A31FDC-AD78-4FB9-A2D5-BAFACF1913A6}" destId="{735BB55B-AE4D-4D1C-989E-2F683D637A69}" srcOrd="0" destOrd="0" presId="urn:microsoft.com/office/officeart/2005/8/layout/process1"/>
    <dgm:cxn modelId="{2C5ABBE7-C7E2-4970-80C5-A2B92BB4586A}" type="presOf" srcId="{BE45F496-38E4-4B3C-B7EF-4A728D0D02D7}" destId="{CCF804C1-1C11-463D-96F3-213F572EC2C8}" srcOrd="0" destOrd="0" presId="urn:microsoft.com/office/officeart/2005/8/layout/process1"/>
    <dgm:cxn modelId="{DED657E9-A274-4884-91E5-97C2210F608C}" type="presOf" srcId="{F6A3B437-656C-405B-A8AB-DFFCF730C693}" destId="{2984ED5D-CE5B-4DCA-95FF-8E78905AE046}" srcOrd="0" destOrd="0" presId="urn:microsoft.com/office/officeart/2005/8/layout/process1"/>
    <dgm:cxn modelId="{699A76FF-AF0B-445A-8EA9-D73610E1161A}" srcId="{6CC0217B-7C3E-4C0C-A77B-78CC87E9546C}" destId="{E4061A6C-5254-4469-8E66-0886DCBACF88}" srcOrd="3" destOrd="0" parTransId="{BD92C55D-9A4F-45C5-BDB3-1A46376D6B0F}" sibTransId="{C648E414-B846-48E1-8BCB-69C7E349EA93}"/>
    <dgm:cxn modelId="{1EBA6EC2-42CA-4A16-8B5E-872EF0E94EAA}" type="presParOf" srcId="{67283C39-9541-4845-96CA-B9620D1843F3}" destId="{6E3C3A96-BE30-4694-BE0E-54020844E7E8}" srcOrd="0" destOrd="0" presId="urn:microsoft.com/office/officeart/2005/8/layout/process1"/>
    <dgm:cxn modelId="{41F22011-D6AF-4337-9324-1D3794D78871}" type="presParOf" srcId="{67283C39-9541-4845-96CA-B9620D1843F3}" destId="{DD188FBD-D634-4166-B488-B0761C2B3524}" srcOrd="1" destOrd="0" presId="urn:microsoft.com/office/officeart/2005/8/layout/process1"/>
    <dgm:cxn modelId="{2A66E1CD-97DB-4BE6-9591-F4A416CFA29C}" type="presParOf" srcId="{DD188FBD-D634-4166-B488-B0761C2B3524}" destId="{919EB263-30FB-46C4-9378-C67B2818D541}" srcOrd="0" destOrd="0" presId="urn:microsoft.com/office/officeart/2005/8/layout/process1"/>
    <dgm:cxn modelId="{44C5254C-05B1-42E2-A766-DBFED4EDC696}" type="presParOf" srcId="{67283C39-9541-4845-96CA-B9620D1843F3}" destId="{F91CB987-48A8-4DE9-A4AA-9A25079E45AE}" srcOrd="2" destOrd="0" presId="urn:microsoft.com/office/officeart/2005/8/layout/process1"/>
    <dgm:cxn modelId="{1180AF83-E2EA-402D-9280-182AEA7D9407}" type="presParOf" srcId="{67283C39-9541-4845-96CA-B9620D1843F3}" destId="{2984ED5D-CE5B-4DCA-95FF-8E78905AE046}" srcOrd="3" destOrd="0" presId="urn:microsoft.com/office/officeart/2005/8/layout/process1"/>
    <dgm:cxn modelId="{730582CB-9ADB-44D3-8278-5D93F6CD5610}" type="presParOf" srcId="{2984ED5D-CE5B-4DCA-95FF-8E78905AE046}" destId="{2A478104-6444-4F34-9889-D44501A912BA}" srcOrd="0" destOrd="0" presId="urn:microsoft.com/office/officeart/2005/8/layout/process1"/>
    <dgm:cxn modelId="{3903A925-2537-4A16-91E8-DE084FA4CB02}" type="presParOf" srcId="{67283C39-9541-4845-96CA-B9620D1843F3}" destId="{93739B7F-C21F-4C86-9F9C-E4CEAFA5E6C6}" srcOrd="4" destOrd="0" presId="urn:microsoft.com/office/officeart/2005/8/layout/process1"/>
    <dgm:cxn modelId="{7B5460E6-9D05-430F-B056-CB8B963AAD0E}" type="presParOf" srcId="{67283C39-9541-4845-96CA-B9620D1843F3}" destId="{CCF804C1-1C11-463D-96F3-213F572EC2C8}" srcOrd="5" destOrd="0" presId="urn:microsoft.com/office/officeart/2005/8/layout/process1"/>
    <dgm:cxn modelId="{A460D90C-1F85-48D5-ACD7-12A41F74ACFE}" type="presParOf" srcId="{CCF804C1-1C11-463D-96F3-213F572EC2C8}" destId="{4EB2716D-7F51-4859-B1A7-80FCD666CBD0}" srcOrd="0" destOrd="0" presId="urn:microsoft.com/office/officeart/2005/8/layout/process1"/>
    <dgm:cxn modelId="{8F97D355-E903-4F5F-B4BD-484F4FB0FACD}" type="presParOf" srcId="{67283C39-9541-4845-96CA-B9620D1843F3}" destId="{641AB6E3-B53F-427C-BE7C-B88C942A37A6}" srcOrd="6" destOrd="0" presId="urn:microsoft.com/office/officeart/2005/8/layout/process1"/>
    <dgm:cxn modelId="{21942F2E-0C34-4670-85AA-0FDF559CAA65}" type="presParOf" srcId="{67283C39-9541-4845-96CA-B9620D1843F3}" destId="{93B3B06A-F294-4E48-9EE8-B7D10B92CAEA}" srcOrd="7" destOrd="0" presId="urn:microsoft.com/office/officeart/2005/8/layout/process1"/>
    <dgm:cxn modelId="{DA5C1F72-105D-4568-BA9B-67873D9E946D}" type="presParOf" srcId="{93B3B06A-F294-4E48-9EE8-B7D10B92CAEA}" destId="{71B03C94-C780-49EA-8647-4E3D2DDFB74F}" srcOrd="0" destOrd="0" presId="urn:microsoft.com/office/officeart/2005/8/layout/process1"/>
    <dgm:cxn modelId="{F7E9FFBF-81DF-4F8C-B67A-56670BCB5936}" type="presParOf" srcId="{67283C39-9541-4845-96CA-B9620D1843F3}" destId="{735BB55B-AE4D-4D1C-989E-2F683D637A69}"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3C3A96-BE30-4694-BE0E-54020844E7E8}">
      <dsp:nvSpPr>
        <dsp:cNvPr id="0" name=""/>
        <dsp:cNvSpPr/>
      </dsp:nvSpPr>
      <dsp:spPr>
        <a:xfrm>
          <a:off x="4049" y="178071"/>
          <a:ext cx="1255354" cy="1883031"/>
        </a:xfrm>
        <a:prstGeom prst="roundRect">
          <a:avLst>
            <a:gd name="adj" fmla="val 10000"/>
          </a:avLst>
        </a:prstGeom>
        <a:solidFill>
          <a:srgbClr val="008F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Read Ava’s story</a:t>
          </a:r>
        </a:p>
      </dsp:txBody>
      <dsp:txXfrm>
        <a:off x="40817" y="214839"/>
        <a:ext cx="1181818" cy="1809495"/>
      </dsp:txXfrm>
    </dsp:sp>
    <dsp:sp modelId="{DD188FBD-D634-4166-B488-B0761C2B3524}">
      <dsp:nvSpPr>
        <dsp:cNvPr id="0" name=""/>
        <dsp:cNvSpPr/>
      </dsp:nvSpPr>
      <dsp:spPr>
        <a:xfrm>
          <a:off x="1384939" y="963923"/>
          <a:ext cx="266135" cy="3113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384939" y="1026188"/>
        <a:ext cx="186295" cy="186797"/>
      </dsp:txXfrm>
    </dsp:sp>
    <dsp:sp modelId="{F91CB987-48A8-4DE9-A4AA-9A25079E45AE}">
      <dsp:nvSpPr>
        <dsp:cNvPr id="0" name=""/>
        <dsp:cNvSpPr/>
      </dsp:nvSpPr>
      <dsp:spPr>
        <a:xfrm>
          <a:off x="1761545" y="178071"/>
          <a:ext cx="1255354" cy="1883031"/>
        </a:xfrm>
        <a:prstGeom prst="roundRect">
          <a:avLst>
            <a:gd name="adj" fmla="val 10000"/>
          </a:avLst>
        </a:prstGeom>
        <a:solidFill>
          <a:srgbClr val="008F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Set pupils up on website</a:t>
          </a:r>
        </a:p>
      </dsp:txBody>
      <dsp:txXfrm>
        <a:off x="1798313" y="214839"/>
        <a:ext cx="1181818" cy="1809495"/>
      </dsp:txXfrm>
    </dsp:sp>
    <dsp:sp modelId="{2984ED5D-CE5B-4DCA-95FF-8E78905AE046}">
      <dsp:nvSpPr>
        <dsp:cNvPr id="0" name=""/>
        <dsp:cNvSpPr/>
      </dsp:nvSpPr>
      <dsp:spPr>
        <a:xfrm>
          <a:off x="3142434" y="963923"/>
          <a:ext cx="266135" cy="3113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142434" y="1026188"/>
        <a:ext cx="186295" cy="186797"/>
      </dsp:txXfrm>
    </dsp:sp>
    <dsp:sp modelId="{93739B7F-C21F-4C86-9F9C-E4CEAFA5E6C6}">
      <dsp:nvSpPr>
        <dsp:cNvPr id="0" name=""/>
        <dsp:cNvSpPr/>
      </dsp:nvSpPr>
      <dsp:spPr>
        <a:xfrm>
          <a:off x="3519040" y="178071"/>
          <a:ext cx="1255354" cy="1883031"/>
        </a:xfrm>
        <a:prstGeom prst="roundRect">
          <a:avLst>
            <a:gd name="adj" fmla="val 10000"/>
          </a:avLst>
        </a:prstGeom>
        <a:solidFill>
          <a:srgbClr val="E2AF6A"/>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Visit</a:t>
          </a:r>
        </a:p>
      </dsp:txBody>
      <dsp:txXfrm>
        <a:off x="3555808" y="214839"/>
        <a:ext cx="1181818" cy="1809495"/>
      </dsp:txXfrm>
    </dsp:sp>
    <dsp:sp modelId="{CCF804C1-1C11-463D-96F3-213F572EC2C8}">
      <dsp:nvSpPr>
        <dsp:cNvPr id="0" name=""/>
        <dsp:cNvSpPr/>
      </dsp:nvSpPr>
      <dsp:spPr>
        <a:xfrm>
          <a:off x="4899930" y="963923"/>
          <a:ext cx="266135" cy="3113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899930" y="1026188"/>
        <a:ext cx="186295" cy="186797"/>
      </dsp:txXfrm>
    </dsp:sp>
    <dsp:sp modelId="{641AB6E3-B53F-427C-BE7C-B88C942A37A6}">
      <dsp:nvSpPr>
        <dsp:cNvPr id="0" name=""/>
        <dsp:cNvSpPr/>
      </dsp:nvSpPr>
      <dsp:spPr>
        <a:xfrm>
          <a:off x="5276536" y="178071"/>
          <a:ext cx="1255354" cy="1883031"/>
        </a:xfrm>
        <a:prstGeom prst="roundRect">
          <a:avLst>
            <a:gd name="adj" fmla="val 10000"/>
          </a:avLst>
        </a:prstGeom>
        <a:solidFill>
          <a:srgbClr val="008F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Give children the website passwords and show them how the website works</a:t>
          </a:r>
        </a:p>
      </dsp:txBody>
      <dsp:txXfrm>
        <a:off x="5313304" y="214839"/>
        <a:ext cx="1181818" cy="1809495"/>
      </dsp:txXfrm>
    </dsp:sp>
    <dsp:sp modelId="{93B3B06A-F294-4E48-9EE8-B7D10B92CAEA}">
      <dsp:nvSpPr>
        <dsp:cNvPr id="0" name=""/>
        <dsp:cNvSpPr/>
      </dsp:nvSpPr>
      <dsp:spPr>
        <a:xfrm>
          <a:off x="6657426" y="963923"/>
          <a:ext cx="266135" cy="311327"/>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6657426" y="1026188"/>
        <a:ext cx="186295" cy="186797"/>
      </dsp:txXfrm>
    </dsp:sp>
    <dsp:sp modelId="{735BB55B-AE4D-4D1C-989E-2F683D637A69}">
      <dsp:nvSpPr>
        <dsp:cNvPr id="0" name=""/>
        <dsp:cNvSpPr/>
      </dsp:nvSpPr>
      <dsp:spPr>
        <a:xfrm>
          <a:off x="7034032" y="178071"/>
          <a:ext cx="1255354" cy="1883031"/>
        </a:xfrm>
        <a:prstGeom prst="roundRect">
          <a:avLst>
            <a:gd name="adj" fmla="val 10000"/>
          </a:avLst>
        </a:prstGeom>
        <a:solidFill>
          <a:srgbClr val="008F9D"/>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dirty="0"/>
            <a:t>Encourage children to complete nature activities to become Guardians of The Wild</a:t>
          </a:r>
        </a:p>
      </dsp:txBody>
      <dsp:txXfrm>
        <a:off x="7070800" y="214839"/>
        <a:ext cx="1181818" cy="180949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E1BFA5-F32B-4AD3-8493-6F7775F844E3}" type="datetimeFigureOut">
              <a:rPr lang="en-GB" smtClean="0"/>
              <a:t>23/09/2026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396659-D134-40D1-80FC-B4455E8D01C0}" type="slidenum">
              <a:rPr lang="en-GB" smtClean="0"/>
              <a:t>‹#›</a:t>
            </a:fld>
            <a:endParaRPr lang="en-GB"/>
          </a:p>
        </p:txBody>
      </p:sp>
    </p:spTree>
    <p:extLst>
      <p:ext uri="{BB962C8B-B14F-4D97-AF65-F5344CB8AC3E}">
        <p14:creationId xmlns:p14="http://schemas.microsoft.com/office/powerpoint/2010/main" val="30317860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Hello everyone, I'm Hiba Hussein, Programme Manger for Generation World at WWT, the UK’s largest wetland restoration charity. I'm delighted to present to you the teacher briefing for Generation Wild </a:t>
            </a:r>
          </a:p>
        </p:txBody>
      </p:sp>
      <p:sp>
        <p:nvSpPr>
          <p:cNvPr id="4" name="Slide Number Placeholder 3"/>
          <p:cNvSpPr>
            <a:spLocks noGrp="1"/>
          </p:cNvSpPr>
          <p:nvPr>
            <p:ph type="sldNum" sz="quarter" idx="5"/>
          </p:nvPr>
        </p:nvSpPr>
        <p:spPr/>
        <p:txBody>
          <a:bodyPr/>
          <a:lstStyle/>
          <a:p>
            <a:fld id="{C3396659-D134-40D1-80FC-B4455E8D01C0}" type="slidenum">
              <a:rPr lang="en-GB" smtClean="0"/>
              <a:t>1</a:t>
            </a:fld>
            <a:endParaRPr lang="en-GB"/>
          </a:p>
        </p:txBody>
      </p:sp>
    </p:spTree>
    <p:extLst>
      <p:ext uri="{BB962C8B-B14F-4D97-AF65-F5344CB8AC3E}">
        <p14:creationId xmlns:p14="http://schemas.microsoft.com/office/powerpoint/2010/main" val="10627036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dirty="0"/>
          </a:p>
          <a:p>
            <a:r>
              <a:rPr lang="en-GB" baseline="0" dirty="0"/>
              <a:t>This session will give you all the information you need to complete the project successfully with your class. It is broken up into three main sections explaining what you need to do before, during and after your visit.</a:t>
            </a:r>
          </a:p>
          <a:p>
            <a:endParaRPr lang="en-GB" baseline="0"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2</a:t>
            </a:fld>
            <a:endParaRPr lang="en-GB"/>
          </a:p>
        </p:txBody>
      </p:sp>
    </p:spTree>
    <p:extLst>
      <p:ext uri="{BB962C8B-B14F-4D97-AF65-F5344CB8AC3E}">
        <p14:creationId xmlns:p14="http://schemas.microsoft.com/office/powerpoint/2010/main" val="538083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So what is Generation Wild and why did we develop it?</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 </a:t>
            </a:r>
            <a:r>
              <a:rPr lang="en-GB" dirty="0"/>
              <a:t>is a nature connection project for primary schools in underserved areas.</a:t>
            </a:r>
            <a:r>
              <a:rPr lang="en-GB" baseline="0" dirty="0"/>
              <a:t> </a:t>
            </a:r>
            <a:r>
              <a:rPr lang="en-GB" dirty="0"/>
              <a:t>The project involves a visit</a:t>
            </a:r>
            <a:r>
              <a:rPr lang="en-GB" baseline="0" dirty="0"/>
              <a:t> to our centre which acts as the springboard to further activity at school and at home.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programme was developed because we recognised that children are becoming increasingly disconnected from nature. This is particularly the case for children from underserved communities and we believe that these children also have the most to gain.</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Connecting with nature is so important because it has been shown to improve children’s physical and mental health, help them regulate their behaviour, make them feel happier and increase their self-esteem and resilience.</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It has also been shown to improve their motivation and their learning.</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The programme can also be particularly powerful for children with Special Educational Needs, including those who are neurodiverse. </a:t>
            </a: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This is why it so important that the children are supported in completing the nature activities following their visit to the wetland centre. All children should be able to feel these benefits, no matter who they are or where they live and, together we can make that happen.</a:t>
            </a:r>
          </a:p>
          <a:p>
            <a:endParaRPr lang="en-GB" baseline="0"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3</a:t>
            </a:fld>
            <a:endParaRPr lang="en-GB"/>
          </a:p>
        </p:txBody>
      </p:sp>
    </p:spTree>
    <p:extLst>
      <p:ext uri="{BB962C8B-B14F-4D97-AF65-F5344CB8AC3E}">
        <p14:creationId xmlns:p14="http://schemas.microsoft.com/office/powerpoint/2010/main" val="34204587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Before your visit, there are a few things to do. Don’t worry – it’s really simple. </a:t>
            </a:r>
          </a:p>
        </p:txBody>
      </p:sp>
      <p:sp>
        <p:nvSpPr>
          <p:cNvPr id="4" name="Slide Number Placeholder 3"/>
          <p:cNvSpPr>
            <a:spLocks noGrp="1"/>
          </p:cNvSpPr>
          <p:nvPr>
            <p:ph type="sldNum" sz="quarter" idx="5"/>
          </p:nvPr>
        </p:nvSpPr>
        <p:spPr/>
        <p:txBody>
          <a:bodyPr/>
          <a:lstStyle/>
          <a:p>
            <a:fld id="{C3396659-D134-40D1-80FC-B4455E8D01C0}" type="slidenum">
              <a:rPr lang="en-GB" smtClean="0"/>
              <a:t>4</a:t>
            </a:fld>
            <a:endParaRPr lang="en-GB"/>
          </a:p>
        </p:txBody>
      </p:sp>
    </p:spTree>
    <p:extLst>
      <p:ext uri="{BB962C8B-B14F-4D97-AF65-F5344CB8AC3E}">
        <p14:creationId xmlns:p14="http://schemas.microsoft.com/office/powerpoint/2010/main" val="1802672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First, </a:t>
            </a:r>
            <a:r>
              <a:rPr lang="en-GB" baseline="0" dirty="0"/>
              <a:t>We’ll set up your school on the website. You’ll receive an invite to log in for the first time and on subsequent visits, the log-in button can be found at the top right of the screen. You need to log in to access all the features of the programme. Once in - </a:t>
            </a:r>
          </a:p>
          <a:p>
            <a:pPr marL="0" indent="0">
              <a:buFont typeface="Arial" panose="020B0604020202020204" pitchFamily="34" charset="0"/>
              <a:buNone/>
            </a:pPr>
            <a:r>
              <a:rPr lang="en-GB" baseline="0" dirty="0"/>
              <a:t>You will be able to:</a:t>
            </a:r>
          </a:p>
          <a:p>
            <a:pPr marL="171450" indent="-171450">
              <a:buFont typeface="Arial" panose="020B0604020202020204" pitchFamily="34" charset="0"/>
              <a:buChar char="•"/>
            </a:pPr>
            <a:r>
              <a:rPr lang="en-GB" baseline="0" dirty="0"/>
              <a:t>Add pupils and generate passwords for them</a:t>
            </a:r>
          </a:p>
          <a:p>
            <a:pPr marL="171450" indent="-171450">
              <a:buFont typeface="Arial" panose="020B0604020202020204" pitchFamily="34" charset="0"/>
              <a:buChar char="•"/>
            </a:pPr>
            <a:r>
              <a:rPr lang="en-GB" baseline="0" dirty="0"/>
              <a:t>View different nature connection activities</a:t>
            </a:r>
          </a:p>
          <a:p>
            <a:pPr marL="171450" indent="-171450">
              <a:buFont typeface="Arial" panose="020B0604020202020204" pitchFamily="34" charset="0"/>
              <a:buChar char="•"/>
            </a:pPr>
            <a:r>
              <a:rPr lang="en-GB" baseline="0" dirty="0"/>
              <a:t>And Track pupils progress completing different activities….  (We will show you why this is important later in the presentation)</a:t>
            </a:r>
          </a:p>
          <a:p>
            <a:pPr marL="171450" indent="-171450">
              <a:buFont typeface="Arial" panose="020B0604020202020204" pitchFamily="34" charset="0"/>
              <a:buChar char="•"/>
            </a:pPr>
            <a:endParaRPr lang="en-GB"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dirty="0"/>
              <a:t>The website is</a:t>
            </a:r>
            <a:r>
              <a:rPr lang="en-GB" baseline="0" dirty="0"/>
              <a:t> a key part of the project and the way in which we can demonstrate children’s engagement with the project, which is vital for our ongoing funding </a:t>
            </a:r>
          </a:p>
          <a:p>
            <a:pPr marL="0" indent="0">
              <a:buFont typeface="Arial" panose="020B0604020202020204" pitchFamily="34" charset="0"/>
              <a:buNone/>
            </a:pPr>
            <a:endParaRPr lang="en-GB" baseline="0"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5</a:t>
            </a:fld>
            <a:endParaRPr lang="en-GB"/>
          </a:p>
        </p:txBody>
      </p:sp>
    </p:spTree>
    <p:extLst>
      <p:ext uri="{BB962C8B-B14F-4D97-AF65-F5344CB8AC3E}">
        <p14:creationId xmlns:p14="http://schemas.microsoft.com/office/powerpoint/2010/main" val="12472350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baseline="0" dirty="0"/>
              <a:t>Before your visit there are </a:t>
            </a:r>
            <a:r>
              <a:rPr lang="en-GB" baseline="0" dirty="0">
                <a:solidFill>
                  <a:srgbClr val="FF0000"/>
                </a:solidFill>
              </a:rPr>
              <a:t>3</a:t>
            </a:r>
            <a:r>
              <a:rPr lang="en-GB" baseline="0" dirty="0"/>
              <a:t> key tasks on the website</a:t>
            </a:r>
          </a:p>
          <a:p>
            <a:pPr marL="228600" indent="-228600">
              <a:buFont typeface="Arial" panose="020B0604020202020204" pitchFamily="34" charset="0"/>
              <a:buAutoNum type="arabicParenR"/>
            </a:pPr>
            <a:r>
              <a:rPr lang="en-GB" baseline="0" dirty="0"/>
              <a:t>Set up your class </a:t>
            </a:r>
          </a:p>
          <a:p>
            <a:pPr marL="228600" indent="-228600">
              <a:buFont typeface="Arial" panose="020B0604020202020204" pitchFamily="34" charset="0"/>
              <a:buAutoNum type="arabicParenR"/>
            </a:pPr>
            <a:r>
              <a:rPr lang="en-GB" baseline="0" dirty="0"/>
              <a:t>Get the children to complete the ‘Before visit’ survey</a:t>
            </a:r>
          </a:p>
          <a:p>
            <a:pPr marL="0" indent="0">
              <a:buFont typeface="Arial" panose="020B0604020202020204" pitchFamily="34" charset="0"/>
              <a:buNone/>
            </a:pPr>
            <a:r>
              <a:rPr lang="en-GB" baseline="0" dirty="0"/>
              <a:t>3)   Read Ava’s story to the children</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baseline="0" dirty="0"/>
              <a:t>Setting up log-ins for your pupils doesn’t take long and passwords are automatically generated.  </a:t>
            </a:r>
          </a:p>
          <a:p>
            <a:pPr marL="0" indent="0">
              <a:buFont typeface="Arial" panose="020B0604020202020204" pitchFamily="34" charset="0"/>
              <a:buNone/>
            </a:pPr>
            <a:r>
              <a:rPr lang="en-GB" baseline="0" dirty="0"/>
              <a:t>Please set these up as soon as possible before your visit.</a:t>
            </a:r>
          </a:p>
          <a:p>
            <a:pPr marL="0" indent="0">
              <a:buFont typeface="Arial" panose="020B0604020202020204" pitchFamily="34" charset="0"/>
              <a:buNone/>
            </a:pPr>
            <a:endParaRPr lang="en-GB" baseline="0" dirty="0"/>
          </a:p>
          <a:p>
            <a:pPr marL="0" indent="0">
              <a:buFont typeface="Arial" panose="020B0604020202020204" pitchFamily="34" charset="0"/>
              <a:buNone/>
            </a:pPr>
            <a:r>
              <a:rPr lang="en-GB" sz="1200" kern="1200" dirty="0">
                <a:solidFill>
                  <a:schemeClr val="tx1"/>
                </a:solidFill>
                <a:effectLst/>
                <a:latin typeface="+mn-lt"/>
                <a:ea typeface="+mn-ea"/>
                <a:cs typeface="+mn-cs"/>
              </a:rPr>
              <a:t>Please make sure all teachers whose classes are taking part are set up and ready to use the website. Whole-school participation looks great when we’re reviewing impact and inviting schools back—so supporting each other really helps.</a:t>
            </a:r>
            <a:endParaRPr lang="en-GB" baseline="0" dirty="0"/>
          </a:p>
          <a:p>
            <a:endParaRPr lang="en-GB" baseline="0"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6</a:t>
            </a:fld>
            <a:endParaRPr lang="en-GB"/>
          </a:p>
        </p:txBody>
      </p:sp>
    </p:spTree>
    <p:extLst>
      <p:ext uri="{BB962C8B-B14F-4D97-AF65-F5344CB8AC3E}">
        <p14:creationId xmlns:p14="http://schemas.microsoft.com/office/powerpoint/2010/main" val="3625956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57167-9820-D6F1-46E1-67FF169E8E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25B85F-23C9-9A9A-7D28-D4CCF853F62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2DF5DD-0833-1A17-74F9-60BB045AAA58}"/>
              </a:ext>
            </a:extLst>
          </p:cNvPr>
          <p:cNvSpPr>
            <a:spLocks noGrp="1"/>
          </p:cNvSpPr>
          <p:nvPr>
            <p:ph type="body" idx="1"/>
          </p:nvPr>
        </p:nvSpPr>
        <p:spPr/>
        <p:txBody>
          <a:bodyPr/>
          <a:lstStyle/>
          <a:p>
            <a:r>
              <a:rPr lang="en-GB" baseline="0" dirty="0"/>
              <a:t>As part of the ongoing evaluation of Generation Wild, pupils are asked to complete a short online survey:</a:t>
            </a:r>
          </a:p>
          <a:p>
            <a:r>
              <a:rPr lang="en-GB" baseline="0" dirty="0"/>
              <a:t>* Before the visit</a:t>
            </a:r>
          </a:p>
          <a:p>
            <a:r>
              <a:rPr lang="en-GB" baseline="0" dirty="0"/>
              <a:t>* After the visit</a:t>
            </a:r>
          </a:p>
          <a:p>
            <a:r>
              <a:rPr lang="en-GB" baseline="0" dirty="0"/>
              <a:t>* 5 weeks later</a:t>
            </a:r>
          </a:p>
          <a:p>
            <a:endParaRPr lang="en-GB" baseline="0" dirty="0"/>
          </a:p>
          <a:p>
            <a:r>
              <a:rPr lang="en-GB" baseline="0" dirty="0"/>
              <a:t>These surveys help us understand whether taking part in Generation Wild is associated with changes in children’s:</a:t>
            </a:r>
          </a:p>
          <a:p>
            <a:r>
              <a:rPr lang="en-GB" baseline="0" dirty="0"/>
              <a:t>• Wellbeing</a:t>
            </a:r>
          </a:p>
          <a:p>
            <a:r>
              <a:rPr lang="en-GB" baseline="0" dirty="0"/>
              <a:t>• Care and connection to nature</a:t>
            </a:r>
          </a:p>
          <a:p>
            <a:endParaRPr lang="en-GB" baseline="0" dirty="0"/>
          </a:p>
          <a:p>
            <a:r>
              <a:rPr lang="en-GB" baseline="0" dirty="0"/>
              <a:t>This information helps us ensure the programme is working for children and their families, secure future funding and continue to offer the programme free of charge.</a:t>
            </a:r>
          </a:p>
          <a:p>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The surveys should take no more than 10 minutes to complete. Any teacher whose class complete all three surveys will be entered into a prize draw to win one of several free family memberships, giving you and you family unlimited free access to the wetland centre for a year.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r>
              <a:rPr lang="en-GB" baseline="0" dirty="0"/>
              <a:t>You will receive full instructions for this nearer the time.</a:t>
            </a:r>
          </a:p>
          <a:p>
            <a:endParaRPr lang="en-GB" baseline="0" dirty="0"/>
          </a:p>
          <a:p>
            <a:endParaRPr lang="en-GB" dirty="0"/>
          </a:p>
        </p:txBody>
      </p:sp>
      <p:sp>
        <p:nvSpPr>
          <p:cNvPr id="4" name="Slide Number Placeholder 3">
            <a:extLst>
              <a:ext uri="{FF2B5EF4-FFF2-40B4-BE49-F238E27FC236}">
                <a16:creationId xmlns:a16="http://schemas.microsoft.com/office/drawing/2014/main" id="{465CE0BC-EE81-06CF-9B56-0B00F66A03D4}"/>
              </a:ext>
            </a:extLst>
          </p:cNvPr>
          <p:cNvSpPr>
            <a:spLocks noGrp="1"/>
          </p:cNvSpPr>
          <p:nvPr>
            <p:ph type="sldNum" sz="quarter" idx="5"/>
          </p:nvPr>
        </p:nvSpPr>
        <p:spPr/>
        <p:txBody>
          <a:bodyPr/>
          <a:lstStyle/>
          <a:p>
            <a:fld id="{C3396659-D134-40D1-80FC-B4455E8D01C0}" type="slidenum">
              <a:rPr lang="en-GB" smtClean="0"/>
              <a:t>7</a:t>
            </a:fld>
            <a:endParaRPr lang="en-GB"/>
          </a:p>
        </p:txBody>
      </p:sp>
    </p:spTree>
    <p:extLst>
      <p:ext uri="{BB962C8B-B14F-4D97-AF65-F5344CB8AC3E}">
        <p14:creationId xmlns:p14="http://schemas.microsoft.com/office/powerpoint/2010/main" val="31557124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Before</a:t>
            </a:r>
            <a:r>
              <a:rPr lang="en-GB" baseline="0" dirty="0"/>
              <a:t> your visit we need you to read the story on our website with your class.</a:t>
            </a:r>
          </a:p>
          <a:p>
            <a:r>
              <a:rPr lang="en-GB" baseline="0" dirty="0"/>
              <a:t>Go to the drop down menu and click on “Ava’s Destiny Storybook”.</a:t>
            </a:r>
          </a:p>
          <a:p>
            <a:r>
              <a:rPr lang="en-GB" dirty="0"/>
              <a:t>You</a:t>
            </a:r>
            <a:r>
              <a:rPr lang="en-GB" baseline="0" dirty="0"/>
              <a:t> can choose to either read the story to them or click on the audio option. </a:t>
            </a:r>
          </a:p>
          <a:p>
            <a:endParaRPr lang="en-GB" baseline="0" dirty="0"/>
          </a:p>
          <a:p>
            <a:pPr fontAlgn="t"/>
            <a:r>
              <a:rPr lang="en-US" sz="1200" b="0" i="0" kern="1200" dirty="0">
                <a:solidFill>
                  <a:schemeClr val="tx1"/>
                </a:solidFill>
                <a:effectLst/>
                <a:latin typeface="+mn-lt"/>
                <a:ea typeface="+mn-ea"/>
                <a:cs typeface="+mn-cs"/>
              </a:rPr>
              <a:t>The story introduces Ava, who will play an important role during your school visit. However, please don’t link the story to your upcoming trip or mention Ava or any of the activities to your children. We want to keep this part a surprise. When talking about the visit, simply describe it as a trip to the wetland </a:t>
            </a:r>
            <a:r>
              <a:rPr lang="en-US" sz="1200" b="0" i="0" kern="1200" dirty="0" err="1">
                <a:solidFill>
                  <a:schemeClr val="tx1"/>
                </a:solidFill>
                <a:effectLst/>
                <a:latin typeface="+mn-lt"/>
                <a:ea typeface="+mn-ea"/>
                <a:cs typeface="+mn-cs"/>
              </a:rPr>
              <a:t>centre</a:t>
            </a:r>
            <a:r>
              <a:rPr lang="en-US" sz="1200" b="0" i="0" kern="1200" dirty="0">
                <a:solidFill>
                  <a:schemeClr val="tx1"/>
                </a:solidFill>
                <a:effectLst/>
                <a:latin typeface="+mn-lt"/>
                <a:ea typeface="+mn-ea"/>
                <a:cs typeface="+mn-cs"/>
              </a:rPr>
              <a:t> to see some of the animals that live there.</a:t>
            </a:r>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8</a:t>
            </a:fld>
            <a:endParaRPr lang="en-GB"/>
          </a:p>
        </p:txBody>
      </p:sp>
    </p:spTree>
    <p:extLst>
      <p:ext uri="{BB962C8B-B14F-4D97-AF65-F5344CB8AC3E}">
        <p14:creationId xmlns:p14="http://schemas.microsoft.com/office/powerpoint/2010/main" val="3936940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There</a:t>
            </a:r>
            <a:r>
              <a:rPr lang="en-GB" baseline="0" dirty="0"/>
              <a:t> are a</a:t>
            </a:r>
            <a:r>
              <a:rPr lang="en-GB" dirty="0"/>
              <a:t> few things to bear in mind as you prepare for your visit…</a:t>
            </a:r>
          </a:p>
          <a:p>
            <a:endParaRPr lang="en-GB" b="1" baseline="0" dirty="0"/>
          </a:p>
          <a:p>
            <a:r>
              <a:rPr lang="en-GB" dirty="0"/>
              <a:t>Children and accompanying adults will be spending the whole day outdoors so please come dressed and prepared for the weather.</a:t>
            </a:r>
            <a:r>
              <a:rPr lang="en-GB" b="0" dirty="0"/>
              <a:t> If there has been heavy rain, parts of the trail may be a bit muddy. </a:t>
            </a:r>
            <a:r>
              <a:rPr lang="en-GB" dirty="0"/>
              <a:t> Because the activities promote direct contact with nature, both children and adults may get dirty.</a:t>
            </a:r>
            <a:endParaRPr lang="en-GB" b="1" strike="sngStrike" dirty="0"/>
          </a:p>
          <a:p>
            <a:endParaRPr lang="en-GB" dirty="0"/>
          </a:p>
          <a:p>
            <a:r>
              <a:rPr lang="en-GB" sz="1200" kern="1200" dirty="0">
                <a:solidFill>
                  <a:schemeClr val="tx1"/>
                </a:solidFill>
                <a:effectLst/>
                <a:latin typeface="+mn-lt"/>
                <a:ea typeface="+mn-ea"/>
                <a:cs typeface="+mn-cs"/>
              </a:rPr>
              <a:t>You will find our Risk Assessment on the resources</a:t>
            </a:r>
            <a:r>
              <a:rPr lang="en-GB" sz="1200" kern="1200" baseline="0" dirty="0">
                <a:solidFill>
                  <a:schemeClr val="tx1"/>
                </a:solidFill>
                <a:effectLst/>
                <a:latin typeface="+mn-lt"/>
                <a:ea typeface="+mn-ea"/>
                <a:cs typeface="+mn-cs"/>
              </a:rPr>
              <a:t> for schools page of the website</a:t>
            </a:r>
            <a:r>
              <a:rPr lang="en-GB" sz="1200" kern="1200" dirty="0">
                <a:solidFill>
                  <a:schemeClr val="tx1"/>
                </a:solidFill>
                <a:effectLst/>
                <a:latin typeface="+mn-lt"/>
                <a:ea typeface="+mn-ea"/>
                <a:cs typeface="+mn-cs"/>
              </a:rPr>
              <a:t>. If you require any further information to help you ensure a safe visit, please get in touch and we’ll be more than willing to help you.</a:t>
            </a:r>
            <a:endParaRPr lang="en-GB" dirty="0"/>
          </a:p>
          <a:p>
            <a:endParaRPr lang="en-GB" b="1" dirty="0"/>
          </a:p>
          <a:p>
            <a:r>
              <a:rPr lang="en-GB" b="0" dirty="0"/>
              <a:t>Generation Wild is delivered through a mix of audio, visual and physical activities. </a:t>
            </a:r>
            <a:r>
              <a:rPr lang="en-GB" b="0" baseline="0" dirty="0"/>
              <a:t> We want Generation Wild to be accessible for all children with all different needs.  Please get in touch as soon as possible to let us know if there are any adaptations we should make to ensure that your pupils are able to fully engage. </a:t>
            </a:r>
          </a:p>
          <a:p>
            <a:endParaRPr lang="en-GB" b="0" baseline="0" dirty="0"/>
          </a:p>
          <a:p>
            <a:r>
              <a:rPr lang="en-GB" b="0" baseline="0" dirty="0"/>
              <a:t>If you would like to do a teacher pre-visit to the centre you are very welcome.  Just get in touch with us.</a:t>
            </a:r>
            <a:endParaRPr lang="en-GB" b="0"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9</a:t>
            </a:fld>
            <a:endParaRPr lang="en-GB"/>
          </a:p>
        </p:txBody>
      </p:sp>
    </p:spTree>
    <p:extLst>
      <p:ext uri="{BB962C8B-B14F-4D97-AF65-F5344CB8AC3E}">
        <p14:creationId xmlns:p14="http://schemas.microsoft.com/office/powerpoint/2010/main" val="4267237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GB" b="0" dirty="0"/>
              <a:t>When you arrive</a:t>
            </a:r>
            <a:r>
              <a:rPr lang="en-GB" b="0" baseline="0" dirty="0"/>
              <a:t> at the centre you will be greeted by one of the WWT Team who will help you settle in and show you where to put your bags and where to go to start your Generation Wild Session.</a:t>
            </a:r>
          </a:p>
          <a:p>
            <a:pPr marL="0" indent="0">
              <a:buFont typeface="Wingdings" panose="05000000000000000000" pitchFamily="2" charset="2"/>
              <a:buNone/>
            </a:pPr>
            <a:endParaRPr lang="en-GB" b="0" baseline="0" dirty="0"/>
          </a:p>
          <a:p>
            <a:pPr marL="0" indent="0">
              <a:buFont typeface="Wingdings" panose="05000000000000000000" pitchFamily="2" charset="2"/>
              <a:buNone/>
            </a:pPr>
            <a:r>
              <a:rPr lang="en-GB" b="0" baseline="0" dirty="0"/>
              <a:t>The children will stumble across Ava’s nest.  This is meant to be a surprise so please don’t tell them that they are going to meet Ava.  </a:t>
            </a:r>
          </a:p>
          <a:p>
            <a:pPr marL="0" indent="0">
              <a:buFont typeface="Wingdings" panose="05000000000000000000" pitchFamily="2" charset="2"/>
              <a:buNone/>
            </a:pPr>
            <a:endParaRPr lang="en-GB" b="0" baseline="0" dirty="0"/>
          </a:p>
          <a:p>
            <a:pPr marL="0" indent="0">
              <a:buFont typeface="Wingdings" panose="05000000000000000000" pitchFamily="2" charset="2"/>
              <a:buNone/>
            </a:pPr>
            <a:r>
              <a:rPr lang="en-GB" b="0" baseline="0" dirty="0"/>
              <a:t>Once at the nest, the Ava puppet performance will start and this lasts about 5 mins.  The performance continues the story that was read at school and Ava tells the children about their tasks for the day.</a:t>
            </a:r>
          </a:p>
          <a:p>
            <a:pPr marL="0" indent="0">
              <a:buFont typeface="Wingdings" panose="05000000000000000000" pitchFamily="2" charset="2"/>
              <a:buNone/>
            </a:pPr>
            <a:endParaRPr lang="en-GB" b="0" baseline="0" dirty="0"/>
          </a:p>
          <a:p>
            <a:pPr marL="0" indent="0">
              <a:buFont typeface="Wingdings" panose="05000000000000000000" pitchFamily="2" charset="2"/>
              <a:buNone/>
            </a:pPr>
            <a:r>
              <a:rPr lang="en-GB" b="0" baseline="0" dirty="0"/>
              <a:t>A staff member with then tell you and the children what to do next.</a:t>
            </a:r>
          </a:p>
          <a:p>
            <a:pPr marL="0" indent="0">
              <a:buFont typeface="Wingdings" panose="05000000000000000000" pitchFamily="2" charset="2"/>
              <a:buNone/>
            </a:pPr>
            <a:endParaRPr lang="en-GB"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11</a:t>
            </a:fld>
            <a:endParaRPr lang="en-GB"/>
          </a:p>
        </p:txBody>
      </p:sp>
    </p:spTree>
    <p:extLst>
      <p:ext uri="{BB962C8B-B14F-4D97-AF65-F5344CB8AC3E}">
        <p14:creationId xmlns:p14="http://schemas.microsoft.com/office/powerpoint/2010/main" val="41655644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GB" baseline="0" dirty="0"/>
              <a:t>Your class will split up into groups to complete an activity trail.  They will be given a map and a special listening device.  Ava calls these her “</a:t>
            </a:r>
            <a:r>
              <a:rPr lang="en-GB" baseline="0" dirty="0" err="1"/>
              <a:t>translatorphones</a:t>
            </a:r>
            <a:r>
              <a:rPr lang="en-GB" baseline="0" dirty="0"/>
              <a:t>” as they enable children to hear messages from the animals.</a:t>
            </a:r>
          </a:p>
          <a:p>
            <a:pPr marL="0" indent="0">
              <a:buFont typeface="Wingdings" panose="05000000000000000000" pitchFamily="2" charset="2"/>
              <a:buNone/>
            </a:pPr>
            <a:endParaRPr lang="en-GB" baseline="0" dirty="0"/>
          </a:p>
          <a:p>
            <a:pPr marL="0" indent="0">
              <a:buFont typeface="Wingdings" panose="05000000000000000000" pitchFamily="2" charset="2"/>
              <a:buNone/>
            </a:pPr>
            <a:r>
              <a:rPr lang="en-GB" baseline="0" dirty="0"/>
              <a:t>It would be very helpful if you could decide on the groups before the visit.  We need there to be at least one adult with each group.  Ideally groups would be 10 children or less. This is because smaller groups give the children a chance to engage with the project </a:t>
            </a:r>
            <a:r>
              <a:rPr lang="en-GB" b="0" strike="noStrike" baseline="0" dirty="0"/>
              <a:t>more effectively</a:t>
            </a:r>
            <a:r>
              <a:rPr lang="en-GB" b="0" baseline="0" dirty="0"/>
              <a:t>.  </a:t>
            </a:r>
            <a:r>
              <a:rPr lang="en-GB" baseline="0" dirty="0"/>
              <a:t>However,  we appreciate that this might not work with your numbers so we can be flexible.   We can have a maximum of 6 groups in total. </a:t>
            </a:r>
          </a:p>
          <a:p>
            <a:pPr marL="0" indent="0">
              <a:buFont typeface="Wingdings" panose="05000000000000000000" pitchFamily="2" charset="2"/>
              <a:buNone/>
            </a:pPr>
            <a:endParaRPr lang="en-GB" baseline="0" dirty="0"/>
          </a:p>
          <a:p>
            <a:pPr marL="0" indent="0">
              <a:buFont typeface="Wingdings" panose="05000000000000000000" pitchFamily="2" charset="2"/>
              <a:buNone/>
            </a:pPr>
            <a:r>
              <a:rPr lang="en-GB" baseline="0" dirty="0"/>
              <a:t>The trail usually lasts between 45 and 60 mins and you will be told the time when you need to return to the nest.</a:t>
            </a:r>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12</a:t>
            </a:fld>
            <a:endParaRPr lang="en-GB"/>
          </a:p>
        </p:txBody>
      </p:sp>
    </p:spTree>
    <p:extLst>
      <p:ext uri="{BB962C8B-B14F-4D97-AF65-F5344CB8AC3E}">
        <p14:creationId xmlns:p14="http://schemas.microsoft.com/office/powerpoint/2010/main" val="31743240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GB" dirty="0"/>
              <a:t>Each group’s task will be to visit up to 3 listening</a:t>
            </a:r>
            <a:r>
              <a:rPr lang="en-GB" baseline="0" dirty="0"/>
              <a:t> posts and you will be told which posts you need to find.  When you find each one, the children can place the </a:t>
            </a:r>
            <a:r>
              <a:rPr lang="en-GB" baseline="0" dirty="0" err="1"/>
              <a:t>translatorphone</a:t>
            </a:r>
            <a:r>
              <a:rPr lang="en-GB" baseline="0" dirty="0"/>
              <a:t> onto the post which triggers the audio. The animal will introduce an activity and more detailed instructions can be found on the post itself.</a:t>
            </a:r>
          </a:p>
          <a:p>
            <a:pPr marL="0" indent="0">
              <a:buFont typeface="Wingdings" panose="05000000000000000000" pitchFamily="2" charset="2"/>
              <a:buNone/>
            </a:pPr>
            <a:endParaRPr lang="en-GB" baseline="0" dirty="0"/>
          </a:p>
          <a:p>
            <a:pPr marL="0" indent="0">
              <a:buFont typeface="Wingdings" panose="05000000000000000000" pitchFamily="2" charset="2"/>
              <a:buNone/>
            </a:pPr>
            <a:r>
              <a:rPr lang="en-GB" baseline="0" dirty="0"/>
              <a:t>Please read the instructions from the post and set the children off on the activity.</a:t>
            </a:r>
          </a:p>
          <a:p>
            <a:pPr marL="0" indent="0">
              <a:buFont typeface="Wingdings" panose="05000000000000000000" pitchFamily="2" charset="2"/>
              <a:buNone/>
            </a:pPr>
            <a:endParaRPr lang="en-GB" baseline="0" dirty="0"/>
          </a:p>
          <a:p>
            <a:pPr marL="0" indent="0">
              <a:buFont typeface="Wingdings" panose="05000000000000000000" pitchFamily="2" charset="2"/>
              <a:buNone/>
            </a:pPr>
            <a:r>
              <a:rPr lang="en-GB" baseline="0" dirty="0"/>
              <a:t>Each activity is designed to connect children to nature in different ways.  Some are physical, such as “make a nest for a bird using natural objects”.  Others use different senses such as “Close your eyes and count how many different bird sounds you can hear”.  </a:t>
            </a:r>
          </a:p>
          <a:p>
            <a:pPr marL="0" indent="0">
              <a:buFont typeface="Wingdings" panose="05000000000000000000" pitchFamily="2" charset="2"/>
              <a:buNone/>
            </a:pPr>
            <a:endParaRPr lang="en-GB" baseline="0" dirty="0"/>
          </a:p>
          <a:p>
            <a:pPr marL="0" indent="0">
              <a:buFont typeface="Wingdings" panose="05000000000000000000" pitchFamily="2" charset="2"/>
              <a:buNone/>
            </a:pPr>
            <a:r>
              <a:rPr lang="en-GB" baseline="0" dirty="0"/>
              <a:t>None of the activities require any scientific knowledge or expertise.  Its all about how anyone and everyone can connect with nature.</a:t>
            </a:r>
          </a:p>
          <a:p>
            <a:pPr marL="0" indent="0">
              <a:buFont typeface="Wingdings" panose="05000000000000000000" pitchFamily="2" charset="2"/>
              <a:buNone/>
            </a:pPr>
            <a:endParaRPr lang="en-GB" baseline="0"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13</a:t>
            </a:fld>
            <a:endParaRPr lang="en-GB"/>
          </a:p>
        </p:txBody>
      </p:sp>
    </p:spTree>
    <p:extLst>
      <p:ext uri="{BB962C8B-B14F-4D97-AF65-F5344CB8AC3E}">
        <p14:creationId xmlns:p14="http://schemas.microsoft.com/office/powerpoint/2010/main" val="41184940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GB" baseline="0" dirty="0"/>
              <a:t>Now for those of you bringing year four to six classes, we have incorporated some additional code-breaking activities to add more of a challenge. Some of these are literacy related whilst other are numeracy-based. </a:t>
            </a:r>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14</a:t>
            </a:fld>
            <a:endParaRPr lang="en-GB"/>
          </a:p>
        </p:txBody>
      </p:sp>
    </p:spTree>
    <p:extLst>
      <p:ext uri="{BB962C8B-B14F-4D97-AF65-F5344CB8AC3E}">
        <p14:creationId xmlns:p14="http://schemas.microsoft.com/office/powerpoint/2010/main" val="789218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baseline="0" dirty="0"/>
              <a:t>Finally, the session wraps up with a final 5 minute puppet </a:t>
            </a:r>
            <a:r>
              <a:rPr lang="en-GB" b="0" strike="noStrike" baseline="0" dirty="0"/>
              <a:t>performance</a:t>
            </a:r>
            <a:r>
              <a:rPr lang="en-GB" b="0" baseline="0" dirty="0"/>
              <a:t> where Ava encourages the children to complete more nature activities at home and school in order to become ‘Guardians of the Wild’. It ends with Ava disappearing into the distance as she begins her migration.</a:t>
            </a:r>
            <a:endParaRPr lang="en-GB" b="0"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15</a:t>
            </a:fld>
            <a:endParaRPr lang="en-GB"/>
          </a:p>
        </p:txBody>
      </p:sp>
    </p:spTree>
    <p:extLst>
      <p:ext uri="{BB962C8B-B14F-4D97-AF65-F5344CB8AC3E}">
        <p14:creationId xmlns:p14="http://schemas.microsoft.com/office/powerpoint/2010/main" val="9151255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At the end of</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your visit you will be provided with an</a:t>
            </a:r>
            <a:r>
              <a:rPr lang="en-GB" sz="1200" kern="1200" baseline="0" dirty="0">
                <a:solidFill>
                  <a:schemeClr val="tx1"/>
                </a:solidFill>
                <a:effectLst/>
                <a:latin typeface="+mn-lt"/>
                <a:ea typeface="+mn-ea"/>
                <a:cs typeface="+mn-cs"/>
              </a:rPr>
              <a:t> e</a:t>
            </a:r>
            <a:r>
              <a:rPr lang="en-GB" sz="1200" kern="1200" dirty="0">
                <a:solidFill>
                  <a:schemeClr val="tx1"/>
                </a:solidFill>
                <a:effectLst/>
                <a:latin typeface="+mn-lt"/>
                <a:ea typeface="+mn-ea"/>
                <a:cs typeface="+mn-cs"/>
              </a:rPr>
              <a:t>nvelope</a:t>
            </a:r>
            <a:r>
              <a:rPr lang="en-GB" sz="1200" kern="1200" baseline="0" dirty="0">
                <a:solidFill>
                  <a:schemeClr val="tx1"/>
                </a:solidFill>
                <a:effectLst/>
                <a:latin typeface="+mn-lt"/>
                <a:ea typeface="+mn-ea"/>
                <a:cs typeface="+mn-cs"/>
              </a:rPr>
              <a:t> for each child</a:t>
            </a:r>
            <a:r>
              <a:rPr lang="en-GB" sz="1200" kern="1200" dirty="0">
                <a:solidFill>
                  <a:schemeClr val="tx1"/>
                </a:solidFill>
                <a:effectLst/>
                <a:latin typeface="+mn-lt"/>
                <a:ea typeface="+mn-ea"/>
                <a:cs typeface="+mn-cs"/>
              </a:rPr>
              <a:t> containing a free family visit ticket</a:t>
            </a:r>
            <a:r>
              <a:rPr lang="en-GB" sz="1200" kern="1200" baseline="0" dirty="0">
                <a:solidFill>
                  <a:schemeClr val="tx1"/>
                </a:solidFill>
                <a:effectLst/>
                <a:latin typeface="+mn-lt"/>
                <a:ea typeface="+mn-ea"/>
                <a:cs typeface="+mn-cs"/>
              </a:rPr>
              <a:t> and a space for you to write the child’s name and website password.  As soon as the password is written on them, please give them to the children so that they can log on to the website.</a:t>
            </a:r>
            <a:endParaRPr lang="en-GB" sz="1200" kern="1200" dirty="0">
              <a:solidFill>
                <a:schemeClr val="tx1"/>
              </a:solidFill>
              <a:effectLst/>
              <a:latin typeface="+mn-lt"/>
              <a:ea typeface="+mn-ea"/>
              <a:cs typeface="+mn-cs"/>
            </a:endParaRPr>
          </a:p>
          <a:p>
            <a:endParaRPr lang="en-GB" sz="1200" kern="1200" dirty="0">
              <a:solidFill>
                <a:schemeClr val="tx1"/>
              </a:solidFill>
              <a:effectLst/>
              <a:latin typeface="+mn-lt"/>
              <a:ea typeface="+mn-ea"/>
              <a:cs typeface="+mn-cs"/>
            </a:endParaRPr>
          </a:p>
          <a:p>
            <a:r>
              <a:rPr lang="en-GB" sz="1200" kern="1200" dirty="0">
                <a:solidFill>
                  <a:schemeClr val="tx1"/>
                </a:solidFill>
                <a:effectLst/>
                <a:latin typeface="+mn-lt"/>
                <a:ea typeface="+mn-ea"/>
                <a:cs typeface="+mn-cs"/>
              </a:rPr>
              <a:t>You</a:t>
            </a:r>
            <a:r>
              <a:rPr lang="en-GB" sz="1200" kern="1200" baseline="0" dirty="0">
                <a:solidFill>
                  <a:schemeClr val="tx1"/>
                </a:solidFill>
                <a:effectLst/>
                <a:latin typeface="+mn-lt"/>
                <a:ea typeface="+mn-ea"/>
                <a:cs typeface="+mn-cs"/>
              </a:rPr>
              <a:t> will also be provided with</a:t>
            </a:r>
            <a:r>
              <a:rPr lang="en-GB" sz="1200" kern="1200" dirty="0">
                <a:solidFill>
                  <a:schemeClr val="tx1"/>
                </a:solidFill>
                <a:effectLst/>
                <a:latin typeface="+mn-lt"/>
                <a:ea typeface="+mn-ea"/>
                <a:cs typeface="+mn-cs"/>
              </a:rPr>
              <a:t> Guardians of the Wild certificates and pin badges. Please</a:t>
            </a:r>
            <a:r>
              <a:rPr lang="en-GB" sz="1200" kern="1200" baseline="0" dirty="0">
                <a:solidFill>
                  <a:schemeClr val="tx1"/>
                </a:solidFill>
                <a:effectLst/>
                <a:latin typeface="+mn-lt"/>
                <a:ea typeface="+mn-ea"/>
                <a:cs typeface="+mn-cs"/>
              </a:rPr>
              <a:t> do not give these out straight away. </a:t>
            </a:r>
            <a:r>
              <a:rPr lang="en-GB" sz="1200" i="0" kern="1200" dirty="0">
                <a:solidFill>
                  <a:schemeClr val="tx1"/>
                </a:solidFill>
                <a:effectLst/>
                <a:latin typeface="+mn-lt"/>
                <a:ea typeface="+mn-ea"/>
                <a:cs typeface="+mn-cs"/>
              </a:rPr>
              <a:t>These are to be awarded to each child once they have completed ten nature connection activities on the Generation Wild website. </a:t>
            </a:r>
            <a:endParaRPr lang="en-GB" sz="1200" kern="1200" dirty="0">
              <a:solidFill>
                <a:schemeClr val="tx1"/>
              </a:solidFill>
              <a:effectLst/>
              <a:latin typeface="+mn-lt"/>
              <a:ea typeface="+mn-ea"/>
              <a:cs typeface="+mn-cs"/>
            </a:endParaRPr>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16</a:t>
            </a:fld>
            <a:endParaRPr lang="en-GB"/>
          </a:p>
        </p:txBody>
      </p:sp>
    </p:spTree>
    <p:extLst>
      <p:ext uri="{BB962C8B-B14F-4D97-AF65-F5344CB8AC3E}">
        <p14:creationId xmlns:p14="http://schemas.microsoft.com/office/powerpoint/2010/main" val="35111373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So now you’re back at your school, and you might be thinking – what’s next?</a:t>
            </a:r>
          </a:p>
        </p:txBody>
      </p:sp>
      <p:sp>
        <p:nvSpPr>
          <p:cNvPr id="4" name="Slide Number Placeholder 3"/>
          <p:cNvSpPr>
            <a:spLocks noGrp="1"/>
          </p:cNvSpPr>
          <p:nvPr>
            <p:ph type="sldNum" sz="quarter" idx="5"/>
          </p:nvPr>
        </p:nvSpPr>
        <p:spPr/>
        <p:txBody>
          <a:bodyPr/>
          <a:lstStyle/>
          <a:p>
            <a:fld id="{C3396659-D134-40D1-80FC-B4455E8D01C0}" type="slidenum">
              <a:rPr lang="en-GB" smtClean="0"/>
              <a:t>17</a:t>
            </a:fld>
            <a:endParaRPr lang="en-GB"/>
          </a:p>
        </p:txBody>
      </p:sp>
    </p:spTree>
    <p:extLst>
      <p:ext uri="{BB962C8B-B14F-4D97-AF65-F5344CB8AC3E}">
        <p14:creationId xmlns:p14="http://schemas.microsoft.com/office/powerpoint/2010/main" val="28096508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GB" dirty="0"/>
              <a:t>Well, previously our learning programme was focussed on one-off school visits with little follow-up back in the local community.</a:t>
            </a:r>
            <a:r>
              <a:rPr lang="en-GB" baseline="0" dirty="0"/>
              <a:t>  Whilst a one off visit is great, we also know that it doesn’t necessarily result </a:t>
            </a:r>
            <a:r>
              <a:rPr lang="en-GB" dirty="0"/>
              <a:t>in children developing a long-term connection with nature.</a:t>
            </a:r>
          </a:p>
          <a:p>
            <a:pPr marL="0" indent="0">
              <a:buFont typeface="Wingdings" panose="05000000000000000000" pitchFamily="2" charset="2"/>
              <a:buNone/>
            </a:pPr>
            <a:endParaRPr lang="en-GB" dirty="0"/>
          </a:p>
          <a:p>
            <a:pPr marL="0" indent="0">
              <a:buFont typeface="Wingdings" panose="05000000000000000000" pitchFamily="2" charset="2"/>
              <a:buNone/>
            </a:pPr>
            <a:r>
              <a:rPr lang="en-GB" dirty="0"/>
              <a:t>This is important because we know that when children do grow this long-term connection it has significant mental health benefits and also leads to children developing a love, care and concern for nature which they often then carry with them throughout their lives.  </a:t>
            </a:r>
          </a:p>
          <a:p>
            <a:pPr marL="0" indent="0">
              <a:buFont typeface="Wingdings" panose="05000000000000000000" pitchFamily="2" charset="2"/>
              <a:buNone/>
            </a:pPr>
            <a:endParaRPr lang="en-GB" dirty="0"/>
          </a:p>
          <a:p>
            <a:pPr marL="0" indent="0">
              <a:buFont typeface="Wingdings" panose="05000000000000000000" pitchFamily="2" charset="2"/>
              <a:buNone/>
            </a:pPr>
            <a:r>
              <a:rPr lang="en-GB" dirty="0"/>
              <a:t>That’s why doing these activities when you’re back at school, and at home, is </a:t>
            </a:r>
            <a:r>
              <a:rPr lang="en-GB" b="0" dirty="0"/>
              <a:t>so</a:t>
            </a:r>
            <a:r>
              <a:rPr lang="en-GB" b="0" baseline="0" dirty="0"/>
              <a:t> important.</a:t>
            </a:r>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18</a:t>
            </a:fld>
            <a:endParaRPr lang="en-GB"/>
          </a:p>
        </p:txBody>
      </p:sp>
    </p:spTree>
    <p:extLst>
      <p:ext uri="{BB962C8B-B14F-4D97-AF65-F5344CB8AC3E}">
        <p14:creationId xmlns:p14="http://schemas.microsoft.com/office/powerpoint/2010/main" val="1152957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GB" dirty="0"/>
              <a:t>There</a:t>
            </a:r>
            <a:r>
              <a:rPr lang="en-GB" baseline="0" dirty="0"/>
              <a:t> are a wide variety of activities. Some take just a few minutes; others can be longer projects.  Some simply involve being outside and noticing nature.  It should be possible for any child to complete lots of activities regardless of where they live and without any equipment at all. </a:t>
            </a:r>
          </a:p>
          <a:p>
            <a:pPr marL="0" indent="0">
              <a:buFont typeface="Wingdings" panose="05000000000000000000" pitchFamily="2" charset="2"/>
              <a:buNone/>
            </a:pPr>
            <a:r>
              <a:rPr lang="en-GB" baseline="0" dirty="0"/>
              <a:t>And if you can complete and record some of the activities at school, particularly if there are children that are facing considerable barriers at home, then that would be even more beneficial.</a:t>
            </a:r>
          </a:p>
          <a:p>
            <a:endParaRPr lang="en-GB" baseline="0" dirty="0"/>
          </a:p>
          <a:p>
            <a:endParaRPr lang="en-GB" baseline="0"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19</a:t>
            </a:fld>
            <a:endParaRPr lang="en-GB"/>
          </a:p>
        </p:txBody>
      </p:sp>
    </p:spTree>
    <p:extLst>
      <p:ext uri="{BB962C8B-B14F-4D97-AF65-F5344CB8AC3E}">
        <p14:creationId xmlns:p14="http://schemas.microsoft.com/office/powerpoint/2010/main" val="4368526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Encouraging pupils to complete the nature activities </a:t>
            </a:r>
            <a:r>
              <a:rPr lang="en-GB" b="0" baseline="0" dirty="0"/>
              <a:t>is the most important </a:t>
            </a:r>
            <a:r>
              <a:rPr lang="en-GB" baseline="0" dirty="0"/>
              <a:t>part of the project. Please consider tasking some for homework or do some at school with the class.  Lots of the activities go hand in hand with the curriculum and could easily be linked in with science, geography and many other aspects required in KS1 and KS2.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All we ask is that you remind the children to document that they have completed an activity. This is because in order to deliver this project free of charge, we have to provide our funders with evidence that children are engaging with nature and benefiting from the project.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baseline="0" dirty="0"/>
              <a:t>Its really </a:t>
            </a:r>
            <a:r>
              <a:rPr lang="en-GB" baseline="0" dirty="0" err="1"/>
              <a:t>reasly</a:t>
            </a:r>
            <a:r>
              <a:rPr lang="en-GB" baseline="0" dirty="0"/>
              <a:t> and once they have completed 10 activities they become “Guardians of The Wild” since they have demonstrated their commitment to connecting with nature.  You will receive an email notification letting you know.  It would be great if they could be awarded their badge and certificate in assembly so that their achievement is celebrated.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aseline="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20</a:t>
            </a:fld>
            <a:endParaRPr lang="en-GB"/>
          </a:p>
        </p:txBody>
      </p:sp>
    </p:spTree>
    <p:extLst>
      <p:ext uri="{BB962C8B-B14F-4D97-AF65-F5344CB8AC3E}">
        <p14:creationId xmlns:p14="http://schemas.microsoft.com/office/powerpoint/2010/main" val="24715881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As</a:t>
            </a:r>
            <a:r>
              <a:rPr lang="en-GB" baseline="0" dirty="0"/>
              <a:t> well as the nature activities, the website also gives children the chance to follow Ava’s migratory journey.  There are 5 stops each with their own audio bulletin.  The last stop concludes the story in the form of an animation. It really is worth getting to this if you can!</a:t>
            </a:r>
            <a:endParaRPr lang="en-GB"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21</a:t>
            </a:fld>
            <a:endParaRPr lang="en-GB"/>
          </a:p>
        </p:txBody>
      </p:sp>
    </p:spTree>
    <p:extLst>
      <p:ext uri="{BB962C8B-B14F-4D97-AF65-F5344CB8AC3E}">
        <p14:creationId xmlns:p14="http://schemas.microsoft.com/office/powerpoint/2010/main" val="1488243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CD825-3D35-EB8D-C33C-9D164BB8E7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5828B-9881-BB9A-896B-5979967729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32DE81-556A-9FEA-B3F5-8A9EDE3D9D6A}"/>
              </a:ext>
            </a:extLst>
          </p:cNvPr>
          <p:cNvSpPr>
            <a:spLocks noGrp="1"/>
          </p:cNvSpPr>
          <p:nvPr>
            <p:ph type="body" idx="1"/>
          </p:nvPr>
        </p:nvSpPr>
        <p:spPr/>
        <p:txBody>
          <a:bodyPr/>
          <a:lstStyle/>
          <a:p>
            <a:r>
              <a:rPr lang="en-GB" baseline="0" dirty="0"/>
              <a:t>You will be asked to get your pupils to fill in the ‘After visit’ and ‘5 weeks later’ surveys. These are a repeat of the survey children completed prior to their visit and are designed to track changes in nature connection and wellbeing over time. </a:t>
            </a:r>
          </a:p>
          <a:p>
            <a:endParaRPr lang="en-GB" baseline="0" dirty="0"/>
          </a:p>
          <a:p>
            <a:r>
              <a:rPr lang="en-GB" baseline="0" dirty="0"/>
              <a:t>Any teacher whose class complete all three surveys will be entered into a prize draw to win one of several free family memberships, giving you and you family unlimited free access to the wetland centre for a year.</a:t>
            </a:r>
          </a:p>
          <a:p>
            <a:endParaRPr lang="en-GB" baseline="0" dirty="0"/>
          </a:p>
          <a:p>
            <a:endParaRPr lang="en-GB" baseline="0" dirty="0"/>
          </a:p>
          <a:p>
            <a:endParaRPr lang="en-GB" dirty="0"/>
          </a:p>
        </p:txBody>
      </p:sp>
      <p:sp>
        <p:nvSpPr>
          <p:cNvPr id="4" name="Slide Number Placeholder 3">
            <a:extLst>
              <a:ext uri="{FF2B5EF4-FFF2-40B4-BE49-F238E27FC236}">
                <a16:creationId xmlns:a16="http://schemas.microsoft.com/office/drawing/2014/main" id="{44D757A6-F5B5-B420-D3A6-62B922F520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3396659-D134-40D1-80FC-B4455E8D01C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4004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Wingdings" panose="05000000000000000000" pitchFamily="2" charset="2"/>
              <a:buNone/>
            </a:pPr>
            <a:r>
              <a:rPr lang="en-GB" baseline="0" dirty="0"/>
              <a:t>So, to recap, the main things to do are:</a:t>
            </a:r>
          </a:p>
          <a:p>
            <a:pPr marL="171450" indent="-171450">
              <a:buFont typeface="Arial" panose="020B0604020202020204" pitchFamily="34" charset="0"/>
              <a:buChar char="•"/>
            </a:pPr>
            <a:r>
              <a:rPr lang="en-GB" baseline="0" dirty="0"/>
              <a:t>Read the story</a:t>
            </a:r>
          </a:p>
          <a:p>
            <a:pPr marL="171450" indent="-171450">
              <a:buFont typeface="Arial" panose="020B0604020202020204" pitchFamily="34" charset="0"/>
              <a:buChar char="•"/>
            </a:pPr>
            <a:r>
              <a:rPr lang="en-GB" baseline="0" dirty="0"/>
              <a:t>Set pupils up on the website</a:t>
            </a:r>
          </a:p>
          <a:p>
            <a:pPr marL="171450" indent="-171450">
              <a:buFont typeface="Arial" panose="020B0604020202020204" pitchFamily="34" charset="0"/>
              <a:buChar char="•"/>
            </a:pPr>
            <a:r>
              <a:rPr lang="en-GB" baseline="0" dirty="0"/>
              <a:t>Visit us!</a:t>
            </a:r>
          </a:p>
          <a:p>
            <a:pPr marL="171450" indent="-171450">
              <a:buFont typeface="Arial" panose="020B0604020202020204" pitchFamily="34" charset="0"/>
              <a:buChar char="•"/>
            </a:pPr>
            <a:r>
              <a:rPr lang="en-GB" baseline="0" dirty="0"/>
              <a:t>Give children their passwords and show them the website</a:t>
            </a:r>
          </a:p>
          <a:p>
            <a:pPr marL="171450" indent="-171450">
              <a:buFont typeface="Arial" panose="020B0604020202020204" pitchFamily="34" charset="0"/>
              <a:buChar char="•"/>
            </a:pPr>
            <a:r>
              <a:rPr lang="en-GB" baseline="0" dirty="0"/>
              <a:t>Encourage children to complete activities.</a:t>
            </a:r>
          </a:p>
          <a:p>
            <a:pPr marL="0" indent="0">
              <a:buFont typeface="Wingdings" panose="05000000000000000000" pitchFamily="2" charset="2"/>
              <a:buNone/>
            </a:pPr>
            <a:endParaRPr lang="en-GB" baseline="0" dirty="0"/>
          </a:p>
          <a:p>
            <a:pPr marL="0" indent="0">
              <a:buFont typeface="Wingdings" panose="05000000000000000000" pitchFamily="2" charset="2"/>
              <a:buNone/>
            </a:pPr>
            <a:r>
              <a:rPr lang="en-GB" baseline="0" dirty="0"/>
              <a:t>We are offering some great prizes for classes who show us how they have connected with nature through the project. There are lots of £500 Muddy faces vouchers to be won </a:t>
            </a:r>
            <a:r>
              <a:rPr lang="en-GB" b="0" baseline="0" dirty="0"/>
              <a:t>for the classes that best demonstrates this connection.</a:t>
            </a:r>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23</a:t>
            </a:fld>
            <a:endParaRPr lang="en-GB"/>
          </a:p>
        </p:txBody>
      </p:sp>
    </p:spTree>
    <p:extLst>
      <p:ext uri="{BB962C8B-B14F-4D97-AF65-F5344CB8AC3E}">
        <p14:creationId xmlns:p14="http://schemas.microsoft.com/office/powerpoint/2010/main" val="103628407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Thanks for taking the time to work through this briefing. If you have</a:t>
            </a:r>
            <a:r>
              <a:rPr lang="en-GB" baseline="0" dirty="0"/>
              <a:t> any questions, our friendly learning team will be only too happy to help you. We hope you and your class enjoy taking part in Generation Wild </a:t>
            </a:r>
            <a:r>
              <a:rPr lang="en-GB" baseline="0" dirty="0">
                <a:sym typeface="Wingdings" panose="05000000000000000000" pitchFamily="2" charset="2"/>
              </a:rPr>
              <a:t></a:t>
            </a:r>
            <a:endParaRPr lang="en-GB" dirty="0"/>
          </a:p>
          <a:p>
            <a:endParaRPr lang="en-GB" dirty="0"/>
          </a:p>
        </p:txBody>
      </p:sp>
      <p:sp>
        <p:nvSpPr>
          <p:cNvPr id="4" name="Slide Number Placeholder 3"/>
          <p:cNvSpPr>
            <a:spLocks noGrp="1"/>
          </p:cNvSpPr>
          <p:nvPr>
            <p:ph type="sldNum" sz="quarter" idx="5"/>
          </p:nvPr>
        </p:nvSpPr>
        <p:spPr/>
        <p:txBody>
          <a:bodyPr/>
          <a:lstStyle/>
          <a:p>
            <a:fld id="{C3396659-D134-40D1-80FC-B4455E8D01C0}" type="slidenum">
              <a:rPr lang="en-GB" smtClean="0"/>
              <a:t>24</a:t>
            </a:fld>
            <a:endParaRPr lang="en-GB"/>
          </a:p>
        </p:txBody>
      </p:sp>
    </p:spTree>
    <p:extLst>
      <p:ext uri="{BB962C8B-B14F-4D97-AF65-F5344CB8AC3E}">
        <p14:creationId xmlns:p14="http://schemas.microsoft.com/office/powerpoint/2010/main" val="21636569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2120368"/>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49509675"/>
      </p:ext>
    </p:extLst>
  </p:cSld>
  <p:clrMap bg1="lt1" tx1="dk1" bg2="lt2" tx2="dk2" accent1="accent1" accent2="accent2" accent3="accent3" accent4="accent4" accent5="accent5" accent6="accent6" hlink="hlink" folHlink="folHlink"/>
  <p:sldLayoutIdLst>
    <p:sldLayoutId id="214748365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generationwild.wwt.org.uk/" TargetMode="Externa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hyperlink" Target="https://generationwild.wwt.org.uk/"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hyperlink" Target="https://generationwild.wwt.org.uk/storybook"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hyperlink" Target="https://generationwild.wwt.org.uk/resources-for-schools" TargetMode="External"/><Relationship Id="rId5" Type="http://schemas.openxmlformats.org/officeDocument/2006/relationships/image" Target="../media/image17.png"/><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9.jpeg"/></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7.jpg"/><Relationship Id="rId5" Type="http://schemas.openxmlformats.org/officeDocument/2006/relationships/image" Target="../media/image26.jpg"/><Relationship Id="rId4" Type="http://schemas.openxmlformats.org/officeDocument/2006/relationships/image" Target="../media/image25.jpg"/></Relationships>
</file>

<file path=ppt/slides/_rels/slide15.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3.png"/><Relationship Id="rId5" Type="http://schemas.openxmlformats.org/officeDocument/2006/relationships/image" Target="../media/image31.jpeg"/><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33.jpeg"/><Relationship Id="rId4" Type="http://schemas.openxmlformats.org/officeDocument/2006/relationships/image" Target="../media/image32.jpeg"/></Relationships>
</file>

<file path=ppt/slides/_rels/slide18.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hyperlink" Target="https://generationwild.wwt.org.uk/activities"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13.png"/><Relationship Id="rId4" Type="http://schemas.openxmlformats.org/officeDocument/2006/relationships/image" Target="../media/image36.png"/></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38.png"/><Relationship Id="rId4" Type="http://schemas.openxmlformats.org/officeDocument/2006/relationships/image" Target="../media/image37.png"/></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30DF95-BC0E-4684-DADE-8D8BE283168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0" y="0"/>
            <a:ext cx="12227496" cy="8244340"/>
          </a:xfrm>
          <a:prstGeom prst="rect">
            <a:avLst/>
          </a:prstGeom>
        </p:spPr>
      </p:pic>
      <p:sp>
        <p:nvSpPr>
          <p:cNvPr id="4" name="Title 1">
            <a:extLst>
              <a:ext uri="{FF2B5EF4-FFF2-40B4-BE49-F238E27FC236}">
                <a16:creationId xmlns:a16="http://schemas.microsoft.com/office/drawing/2014/main" id="{465D88B1-CC88-FC9E-4081-E1376FEF8979}"/>
              </a:ext>
            </a:extLst>
          </p:cNvPr>
          <p:cNvSpPr txBox="1">
            <a:spLocks/>
          </p:cNvSpPr>
          <p:nvPr/>
        </p:nvSpPr>
        <p:spPr>
          <a:xfrm>
            <a:off x="7109597" y="2209074"/>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800" dirty="0">
                <a:solidFill>
                  <a:srgbClr val="114343"/>
                </a:solidFill>
              </a:rPr>
              <a:t>Generation Wild Teacher Briefing</a:t>
            </a:r>
          </a:p>
        </p:txBody>
      </p:sp>
      <p:pic>
        <p:nvPicPr>
          <p:cNvPr id="3" name="Picture 2">
            <a:extLst>
              <a:ext uri="{FF2B5EF4-FFF2-40B4-BE49-F238E27FC236}">
                <a16:creationId xmlns:a16="http://schemas.microsoft.com/office/drawing/2014/main" id="{9BB477FB-227C-4E05-8ED3-D2BB70E2F3E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72115" y="191121"/>
            <a:ext cx="1438801" cy="1666862"/>
          </a:xfrm>
          <a:prstGeom prst="rect">
            <a:avLst/>
          </a:prstGeom>
        </p:spPr>
      </p:pic>
    </p:spTree>
    <p:extLst>
      <p:ext uri="{BB962C8B-B14F-4D97-AF65-F5344CB8AC3E}">
        <p14:creationId xmlns:p14="http://schemas.microsoft.com/office/powerpoint/2010/main" val="14085282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5B10416-77AA-51B0-D198-8804F3013C3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82681" y="0"/>
            <a:ext cx="8409320" cy="6858000"/>
          </a:xfrm>
          <a:prstGeom prst="rect">
            <a:avLst/>
          </a:prstGeom>
        </p:spPr>
      </p:pic>
      <p:pic>
        <p:nvPicPr>
          <p:cNvPr id="3" name="Picture 2" descr="A black and white image of a person&#10;&#10;Description automatically generated">
            <a:extLst>
              <a:ext uri="{FF2B5EF4-FFF2-40B4-BE49-F238E27FC236}">
                <a16:creationId xmlns:a16="http://schemas.microsoft.com/office/drawing/2014/main" id="{2C45B508-EA35-682B-86BF-1D5B7236A855}"/>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45863" y="124691"/>
            <a:ext cx="8286750" cy="6858000"/>
          </a:xfrm>
          <a:prstGeom prst="rect">
            <a:avLst/>
          </a:prstGeom>
        </p:spPr>
      </p:pic>
      <p:sp>
        <p:nvSpPr>
          <p:cNvPr id="4" name="Title 1">
            <a:extLst>
              <a:ext uri="{FF2B5EF4-FFF2-40B4-BE49-F238E27FC236}">
                <a16:creationId xmlns:a16="http://schemas.microsoft.com/office/drawing/2014/main" id="{6EBDBA28-62A0-8366-F6E9-BDFB7652BD98}"/>
              </a:ext>
            </a:extLst>
          </p:cNvPr>
          <p:cNvSpPr txBox="1">
            <a:spLocks/>
          </p:cNvSpPr>
          <p:nvPr/>
        </p:nvSpPr>
        <p:spPr>
          <a:xfrm>
            <a:off x="660945" y="1294674"/>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What we will cover: </a:t>
            </a:r>
          </a:p>
        </p:txBody>
      </p:sp>
      <p:sp>
        <p:nvSpPr>
          <p:cNvPr id="6" name="TextBox 5">
            <a:extLst>
              <a:ext uri="{FF2B5EF4-FFF2-40B4-BE49-F238E27FC236}">
                <a16:creationId xmlns:a16="http://schemas.microsoft.com/office/drawing/2014/main" id="{8ED6A2DC-21E7-462C-90F5-1F72361C9786}"/>
              </a:ext>
            </a:extLst>
          </p:cNvPr>
          <p:cNvSpPr txBox="1"/>
          <p:nvPr/>
        </p:nvSpPr>
        <p:spPr>
          <a:xfrm>
            <a:off x="891540" y="2376552"/>
            <a:ext cx="3297698" cy="1569660"/>
          </a:xfrm>
          <a:prstGeom prst="rect">
            <a:avLst/>
          </a:prstGeom>
          <a:noFill/>
        </p:spPr>
        <p:txBody>
          <a:bodyPr wrap="none" rtlCol="0">
            <a:spAutoFit/>
          </a:bodyPr>
          <a:lstStyle/>
          <a:p>
            <a:pPr marL="285750" indent="-285750">
              <a:buFont typeface="Arial" panose="020B0604020202020204" pitchFamily="34" charset="0"/>
              <a:buChar char="•"/>
            </a:pPr>
            <a:r>
              <a:rPr lang="en-GB" sz="3200" dirty="0"/>
              <a:t>Before the visit </a:t>
            </a:r>
          </a:p>
          <a:p>
            <a:pPr marL="285750" indent="-285750">
              <a:buFont typeface="Arial" panose="020B0604020202020204" pitchFamily="34" charset="0"/>
              <a:buChar char="•"/>
            </a:pPr>
            <a:r>
              <a:rPr lang="en-GB" sz="3200" dirty="0"/>
              <a:t>During the visit </a:t>
            </a:r>
          </a:p>
          <a:p>
            <a:pPr marL="285750" indent="-285750">
              <a:buFont typeface="Arial" panose="020B0604020202020204" pitchFamily="34" charset="0"/>
              <a:buChar char="•"/>
            </a:pPr>
            <a:r>
              <a:rPr lang="en-GB" sz="3200" dirty="0"/>
              <a:t>After the visit </a:t>
            </a:r>
          </a:p>
        </p:txBody>
      </p:sp>
      <p:sp>
        <p:nvSpPr>
          <p:cNvPr id="17" name="Action Button: Information 5">
            <a:hlinkClick r:id="rId5" highlightClick="1"/>
            <a:extLst>
              <a:ext uri="{FF2B5EF4-FFF2-40B4-BE49-F238E27FC236}">
                <a16:creationId xmlns:a16="http://schemas.microsoft.com/office/drawing/2014/main" id="{1E10EFC0-B84E-E794-494C-9485D96E4CB1}"/>
              </a:ext>
            </a:extLst>
          </p:cNvPr>
          <p:cNvSpPr/>
          <p:nvPr/>
        </p:nvSpPr>
        <p:spPr>
          <a:xfrm>
            <a:off x="4744795" y="4735327"/>
            <a:ext cx="891540" cy="1065368"/>
          </a:xfrm>
          <a:prstGeom prst="actionButtonInformati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DE9140EB-20A7-1681-9013-8AAEEB0B4276}"/>
              </a:ext>
            </a:extLst>
          </p:cNvPr>
          <p:cNvSpPr/>
          <p:nvPr/>
        </p:nvSpPr>
        <p:spPr>
          <a:xfrm rot="14733037">
            <a:off x="4304740" y="4410009"/>
            <a:ext cx="1771650" cy="1771650"/>
          </a:xfrm>
          <a:prstGeom prst="ellipse">
            <a:avLst/>
          </a:prstGeom>
          <a:noFill/>
          <a:ln w="38100">
            <a:solidFill>
              <a:srgbClr val="E2AF6A"/>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TextBox 21">
            <a:extLst>
              <a:ext uri="{FF2B5EF4-FFF2-40B4-BE49-F238E27FC236}">
                <a16:creationId xmlns:a16="http://schemas.microsoft.com/office/drawing/2014/main" id="{EABBE7BC-B811-FCE1-BD8D-8F24D541C1A2}"/>
              </a:ext>
            </a:extLst>
          </p:cNvPr>
          <p:cNvSpPr txBox="1"/>
          <p:nvPr/>
        </p:nvSpPr>
        <p:spPr>
          <a:xfrm>
            <a:off x="2513290" y="5408074"/>
            <a:ext cx="1771650" cy="646331"/>
          </a:xfrm>
          <a:prstGeom prst="rect">
            <a:avLst/>
          </a:prstGeom>
          <a:noFill/>
        </p:spPr>
        <p:txBody>
          <a:bodyPr wrap="square" rtlCol="0">
            <a:spAutoFit/>
          </a:bodyPr>
          <a:lstStyle/>
          <a:p>
            <a:r>
              <a:rPr lang="en-GB" dirty="0"/>
              <a:t>Please click this for links</a:t>
            </a:r>
          </a:p>
        </p:txBody>
      </p:sp>
      <p:cxnSp>
        <p:nvCxnSpPr>
          <p:cNvPr id="23" name="Straight Connector 22">
            <a:extLst>
              <a:ext uri="{FF2B5EF4-FFF2-40B4-BE49-F238E27FC236}">
                <a16:creationId xmlns:a16="http://schemas.microsoft.com/office/drawing/2014/main" id="{DADDF412-8825-135D-F809-A9D1CF45887F}"/>
              </a:ext>
            </a:extLst>
          </p:cNvPr>
          <p:cNvCxnSpPr>
            <a:cxnSpLocks/>
          </p:cNvCxnSpPr>
          <p:nvPr/>
        </p:nvCxnSpPr>
        <p:spPr>
          <a:xfrm flipV="1">
            <a:off x="3868250" y="4986518"/>
            <a:ext cx="483700" cy="452160"/>
          </a:xfrm>
          <a:prstGeom prst="line">
            <a:avLst/>
          </a:prstGeom>
          <a:ln w="38100">
            <a:solidFill>
              <a:srgbClr val="E2AF6A"/>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75471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ack and white image of a person&#10;&#10;Description automatically generated">
            <a:extLst>
              <a:ext uri="{FF2B5EF4-FFF2-40B4-BE49-F238E27FC236}">
                <a16:creationId xmlns:a16="http://schemas.microsoft.com/office/drawing/2014/main" id="{2C45B508-EA35-682B-86BF-1D5B7236A855}"/>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8473" y="-29235"/>
            <a:ext cx="8286750" cy="6858000"/>
          </a:xfrm>
          <a:prstGeom prst="rect">
            <a:avLst/>
          </a:prstGeom>
        </p:spPr>
      </p:pic>
      <p:sp>
        <p:nvSpPr>
          <p:cNvPr id="4" name="Title 1">
            <a:extLst>
              <a:ext uri="{FF2B5EF4-FFF2-40B4-BE49-F238E27FC236}">
                <a16:creationId xmlns:a16="http://schemas.microsoft.com/office/drawing/2014/main" id="{6EBDBA28-62A0-8366-F6E9-BDFB7652BD98}"/>
              </a:ext>
            </a:extLst>
          </p:cNvPr>
          <p:cNvSpPr txBox="1">
            <a:spLocks/>
          </p:cNvSpPr>
          <p:nvPr/>
        </p:nvSpPr>
        <p:spPr>
          <a:xfrm>
            <a:off x="343423" y="617058"/>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Why did we create Generation Wild?</a:t>
            </a:r>
          </a:p>
        </p:txBody>
      </p:sp>
      <p:sp>
        <p:nvSpPr>
          <p:cNvPr id="6" name="TextBox 5">
            <a:extLst>
              <a:ext uri="{FF2B5EF4-FFF2-40B4-BE49-F238E27FC236}">
                <a16:creationId xmlns:a16="http://schemas.microsoft.com/office/drawing/2014/main" id="{8ED6A2DC-21E7-462C-90F5-1F72361C9786}"/>
              </a:ext>
            </a:extLst>
          </p:cNvPr>
          <p:cNvSpPr txBox="1"/>
          <p:nvPr/>
        </p:nvSpPr>
        <p:spPr>
          <a:xfrm>
            <a:off x="891540" y="2376552"/>
            <a:ext cx="473206" cy="584775"/>
          </a:xfrm>
          <a:prstGeom prst="rect">
            <a:avLst/>
          </a:prstGeom>
          <a:noFill/>
        </p:spPr>
        <p:txBody>
          <a:bodyPr wrap="none" rtlCol="0">
            <a:spAutoFit/>
          </a:bodyPr>
          <a:lstStyle/>
          <a:p>
            <a:pPr marL="285750" indent="-285750">
              <a:buFont typeface="Arial" panose="020B0604020202020204" pitchFamily="34" charset="0"/>
              <a:buChar char="•"/>
            </a:pPr>
            <a:endParaRPr lang="en-GB" sz="3200" dirty="0"/>
          </a:p>
        </p:txBody>
      </p:sp>
      <p:pic>
        <p:nvPicPr>
          <p:cNvPr id="12" name="Picture 11">
            <a:extLst>
              <a:ext uri="{FF2B5EF4-FFF2-40B4-BE49-F238E27FC236}">
                <a16:creationId xmlns:a16="http://schemas.microsoft.com/office/drawing/2014/main" id="{37923416-8F5E-16F7-9C80-8A18C6EE82DB}"/>
              </a:ext>
            </a:extLst>
          </p:cNvPr>
          <p:cNvPicPr>
            <a:picLocks noChangeAspect="1"/>
          </p:cNvPicPr>
          <p:nvPr/>
        </p:nvPicPr>
        <p:blipFill>
          <a:blip r:embed="rId4"/>
          <a:stretch>
            <a:fillRect/>
          </a:stretch>
        </p:blipFill>
        <p:spPr>
          <a:xfrm>
            <a:off x="2434759" y="2376552"/>
            <a:ext cx="6663560" cy="3864390"/>
          </a:xfrm>
          <a:prstGeom prst="rect">
            <a:avLst/>
          </a:prstGeom>
        </p:spPr>
      </p:pic>
      <p:pic>
        <p:nvPicPr>
          <p:cNvPr id="5" name="Picture 4">
            <a:extLst>
              <a:ext uri="{FF2B5EF4-FFF2-40B4-BE49-F238E27FC236}">
                <a16:creationId xmlns:a16="http://schemas.microsoft.com/office/drawing/2014/main" id="{9EAADFC5-56EA-3745-2F21-6CB9A6F49A3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17927" y="270301"/>
            <a:ext cx="1330650" cy="1540372"/>
          </a:xfrm>
          <a:prstGeom prst="rect">
            <a:avLst/>
          </a:prstGeom>
        </p:spPr>
      </p:pic>
    </p:spTree>
    <p:extLst>
      <p:ext uri="{BB962C8B-B14F-4D97-AF65-F5344CB8AC3E}">
        <p14:creationId xmlns:p14="http://schemas.microsoft.com/office/powerpoint/2010/main" val="5326464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4D89AB3-230C-7362-98AA-F597A139FF19}"/>
              </a:ext>
            </a:extLst>
          </p:cNvPr>
          <p:cNvSpPr/>
          <p:nvPr/>
        </p:nvSpPr>
        <p:spPr>
          <a:xfrm>
            <a:off x="3827748" y="2585885"/>
            <a:ext cx="4536504" cy="648072"/>
          </a:xfrm>
          <a:prstGeom prst="roundRect">
            <a:avLst/>
          </a:prstGeom>
          <a:solidFill>
            <a:srgbClr val="E2A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Before your visit</a:t>
            </a:r>
          </a:p>
        </p:txBody>
      </p:sp>
      <p:pic>
        <p:nvPicPr>
          <p:cNvPr id="3" name="Picture 2">
            <a:extLst>
              <a:ext uri="{FF2B5EF4-FFF2-40B4-BE49-F238E27FC236}">
                <a16:creationId xmlns:a16="http://schemas.microsoft.com/office/drawing/2014/main" id="{E9A7DE90-C61F-D884-1173-B455FE1957D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885336" y="645497"/>
            <a:ext cx="1846000" cy="2050918"/>
          </a:xfrm>
          <a:prstGeom prst="rect">
            <a:avLst/>
          </a:prstGeom>
        </p:spPr>
      </p:pic>
      <p:pic>
        <p:nvPicPr>
          <p:cNvPr id="4" name="Picture 3">
            <a:extLst>
              <a:ext uri="{FF2B5EF4-FFF2-40B4-BE49-F238E27FC236}">
                <a16:creationId xmlns:a16="http://schemas.microsoft.com/office/drawing/2014/main" id="{D8D65E5C-D163-9421-9DC1-302D2211B1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844379" y="4492762"/>
            <a:ext cx="1667174" cy="1852241"/>
          </a:xfrm>
          <a:prstGeom prst="rect">
            <a:avLst/>
          </a:prstGeom>
        </p:spPr>
      </p:pic>
      <p:pic>
        <p:nvPicPr>
          <p:cNvPr id="6" name="Picture 5">
            <a:extLst>
              <a:ext uri="{FF2B5EF4-FFF2-40B4-BE49-F238E27FC236}">
                <a16:creationId xmlns:a16="http://schemas.microsoft.com/office/drawing/2014/main" id="{5BC2D05B-3BA7-B55A-6AC6-181579CE0D1E}"/>
              </a:ext>
            </a:extLst>
          </p:cNvPr>
          <p:cNvPicPr>
            <a:picLocks noChangeAspect="1"/>
          </p:cNvPicPr>
          <p:nvPr/>
        </p:nvPicPr>
        <p:blipFill>
          <a:blip r:embed="rId5" cstate="email">
            <a:extLst>
              <a:ext uri="{28A0092B-C50C-407E-A947-70E740481C1C}">
                <a14:useLocalDpi xmlns:a14="http://schemas.microsoft.com/office/drawing/2010/main"/>
              </a:ext>
            </a:extLst>
          </a:blip>
          <a:srcRect/>
          <a:stretch/>
        </p:blipFill>
        <p:spPr>
          <a:xfrm>
            <a:off x="3827748" y="3782977"/>
            <a:ext cx="4536504" cy="1153849"/>
          </a:xfrm>
          <a:prstGeom prst="rect">
            <a:avLst/>
          </a:prstGeom>
        </p:spPr>
      </p:pic>
    </p:spTree>
    <p:extLst>
      <p:ext uri="{BB962C8B-B14F-4D97-AF65-F5344CB8AC3E}">
        <p14:creationId xmlns:p14="http://schemas.microsoft.com/office/powerpoint/2010/main" val="1870612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Before your visit </a:t>
            </a:r>
          </a:p>
          <a:p>
            <a:r>
              <a:rPr lang="en-GB" sz="2400" dirty="0">
                <a:solidFill>
                  <a:srgbClr val="114343"/>
                </a:solidFill>
              </a:rPr>
              <a:t>Using the project website</a:t>
            </a:r>
            <a:endParaRPr lang="en-GB" sz="2000" dirty="0">
              <a:solidFill>
                <a:srgbClr val="114343"/>
              </a:solidFill>
            </a:endParaRPr>
          </a:p>
        </p:txBody>
      </p:sp>
      <p:pic>
        <p:nvPicPr>
          <p:cNvPr id="4" name="Picture 3">
            <a:extLst>
              <a:ext uri="{FF2B5EF4-FFF2-40B4-BE49-F238E27FC236}">
                <a16:creationId xmlns:a16="http://schemas.microsoft.com/office/drawing/2014/main" id="{75158CB7-7528-BA23-929E-D9B63962C25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457372" y="832219"/>
            <a:ext cx="5212091" cy="5667828"/>
          </a:xfrm>
          <a:prstGeom prst="rect">
            <a:avLst/>
          </a:prstGeom>
        </p:spPr>
      </p:pic>
      <p:pic>
        <p:nvPicPr>
          <p:cNvPr id="2" name="Picture 1">
            <a:extLst>
              <a:ext uri="{FF2B5EF4-FFF2-40B4-BE49-F238E27FC236}">
                <a16:creationId xmlns:a16="http://schemas.microsoft.com/office/drawing/2014/main" id="{D9E96806-868F-936F-87B6-EBB86C6D93AA}"/>
              </a:ext>
            </a:extLst>
          </p:cNvPr>
          <p:cNvPicPr>
            <a:picLocks noChangeAspect="1"/>
          </p:cNvPicPr>
          <p:nvPr/>
        </p:nvPicPr>
        <p:blipFill>
          <a:blip r:embed="rId4"/>
          <a:stretch>
            <a:fillRect/>
          </a:stretch>
        </p:blipFill>
        <p:spPr>
          <a:xfrm>
            <a:off x="10856424" y="206836"/>
            <a:ext cx="1251820" cy="1453384"/>
          </a:xfrm>
          <a:prstGeom prst="rect">
            <a:avLst/>
          </a:prstGeom>
        </p:spPr>
      </p:pic>
    </p:spTree>
    <p:extLst>
      <p:ext uri="{BB962C8B-B14F-4D97-AF65-F5344CB8AC3E}">
        <p14:creationId xmlns:p14="http://schemas.microsoft.com/office/powerpoint/2010/main" val="26022054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Before your visit </a:t>
            </a:r>
          </a:p>
          <a:p>
            <a:r>
              <a:rPr lang="en-GB" sz="2400" dirty="0">
                <a:solidFill>
                  <a:srgbClr val="114343"/>
                </a:solidFill>
              </a:rPr>
              <a:t>Using the project website</a:t>
            </a:r>
            <a:endParaRPr lang="en-GB" sz="2000" dirty="0">
              <a:solidFill>
                <a:srgbClr val="114343"/>
              </a:solidFill>
            </a:endParaRPr>
          </a:p>
        </p:txBody>
      </p:sp>
      <p:pic>
        <p:nvPicPr>
          <p:cNvPr id="4" name="Picture 3">
            <a:extLst>
              <a:ext uri="{FF2B5EF4-FFF2-40B4-BE49-F238E27FC236}">
                <a16:creationId xmlns:a16="http://schemas.microsoft.com/office/drawing/2014/main" id="{78E09CE6-BA86-F947-5582-BD969F009D0B}"/>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89598" y="1956074"/>
            <a:ext cx="7230402" cy="4723062"/>
          </a:xfrm>
          <a:prstGeom prst="rect">
            <a:avLst/>
          </a:prstGeom>
        </p:spPr>
      </p:pic>
      <p:sp>
        <p:nvSpPr>
          <p:cNvPr id="15" name="Action Button: Information 5">
            <a:hlinkClick r:id="rId4" highlightClick="1"/>
            <a:extLst>
              <a:ext uri="{FF2B5EF4-FFF2-40B4-BE49-F238E27FC236}">
                <a16:creationId xmlns:a16="http://schemas.microsoft.com/office/drawing/2014/main" id="{2FA12877-7476-F15D-E05C-09E5E413DDDA}"/>
              </a:ext>
            </a:extLst>
          </p:cNvPr>
          <p:cNvSpPr/>
          <p:nvPr/>
        </p:nvSpPr>
        <p:spPr>
          <a:xfrm>
            <a:off x="821094" y="3832304"/>
            <a:ext cx="905097" cy="920424"/>
          </a:xfrm>
          <a:prstGeom prst="actionButtonInformation">
            <a:avLst/>
          </a:prstGeom>
          <a:solidFill>
            <a:srgbClr val="008F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13CE6AD5-1D8C-48EF-E1CE-620CB8138571}"/>
              </a:ext>
            </a:extLst>
          </p:cNvPr>
          <p:cNvPicPr>
            <a:picLocks noChangeAspect="1"/>
          </p:cNvPicPr>
          <p:nvPr/>
        </p:nvPicPr>
        <p:blipFill>
          <a:blip r:embed="rId5"/>
          <a:stretch>
            <a:fillRect/>
          </a:stretch>
        </p:blipFill>
        <p:spPr>
          <a:xfrm>
            <a:off x="10720000" y="209245"/>
            <a:ext cx="1249788" cy="1450974"/>
          </a:xfrm>
          <a:prstGeom prst="rect">
            <a:avLst/>
          </a:prstGeom>
        </p:spPr>
      </p:pic>
    </p:spTree>
    <p:extLst>
      <p:ext uri="{BB962C8B-B14F-4D97-AF65-F5344CB8AC3E}">
        <p14:creationId xmlns:p14="http://schemas.microsoft.com/office/powerpoint/2010/main" val="28270721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6814B-B870-E04D-D1AF-23B88764042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33F2E2DF-CB23-F5AE-AFA0-1D0153DB15AA}"/>
              </a:ext>
            </a:extLst>
          </p:cNvPr>
          <p:cNvSpPr txBox="1">
            <a:spLocks/>
          </p:cNvSpPr>
          <p:nvPr/>
        </p:nvSpPr>
        <p:spPr>
          <a:xfrm>
            <a:off x="643609" y="566147"/>
            <a:ext cx="8666645"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Before your visit </a:t>
            </a:r>
          </a:p>
          <a:p>
            <a:r>
              <a:rPr lang="en-GB" sz="2400" dirty="0">
                <a:solidFill>
                  <a:srgbClr val="114343"/>
                </a:solidFill>
              </a:rPr>
              <a:t>Getting the children to complete the ‘Before visit’ survey</a:t>
            </a:r>
            <a:endParaRPr lang="en-GB" sz="2000" dirty="0">
              <a:solidFill>
                <a:srgbClr val="114343"/>
              </a:solidFill>
            </a:endParaRPr>
          </a:p>
        </p:txBody>
      </p:sp>
      <p:pic>
        <p:nvPicPr>
          <p:cNvPr id="5" name="Picture 4">
            <a:extLst>
              <a:ext uri="{FF2B5EF4-FFF2-40B4-BE49-F238E27FC236}">
                <a16:creationId xmlns:a16="http://schemas.microsoft.com/office/drawing/2014/main" id="{D31D1054-2C21-2976-0AC3-650E739C57DD}"/>
              </a:ext>
            </a:extLst>
          </p:cNvPr>
          <p:cNvPicPr>
            <a:picLocks noChangeAspect="1"/>
          </p:cNvPicPr>
          <p:nvPr/>
        </p:nvPicPr>
        <p:blipFill>
          <a:blip r:embed="rId3"/>
          <a:stretch>
            <a:fillRect/>
          </a:stretch>
        </p:blipFill>
        <p:spPr>
          <a:xfrm>
            <a:off x="10720000" y="209245"/>
            <a:ext cx="1249788" cy="1450974"/>
          </a:xfrm>
          <a:prstGeom prst="rect">
            <a:avLst/>
          </a:prstGeom>
        </p:spPr>
      </p:pic>
      <p:pic>
        <p:nvPicPr>
          <p:cNvPr id="6" name="Picture 5">
            <a:extLst>
              <a:ext uri="{FF2B5EF4-FFF2-40B4-BE49-F238E27FC236}">
                <a16:creationId xmlns:a16="http://schemas.microsoft.com/office/drawing/2014/main" id="{63D43C5A-9176-B117-0595-A57D6E421405}"/>
              </a:ext>
            </a:extLst>
          </p:cNvPr>
          <p:cNvPicPr>
            <a:picLocks noChangeAspect="1"/>
          </p:cNvPicPr>
          <p:nvPr/>
        </p:nvPicPr>
        <p:blipFill>
          <a:blip r:embed="rId4"/>
          <a:stretch>
            <a:fillRect/>
          </a:stretch>
        </p:blipFill>
        <p:spPr>
          <a:xfrm>
            <a:off x="2139900" y="2117041"/>
            <a:ext cx="7710830" cy="3901679"/>
          </a:xfrm>
          <a:prstGeom prst="rect">
            <a:avLst/>
          </a:prstGeom>
        </p:spPr>
      </p:pic>
    </p:spTree>
    <p:extLst>
      <p:ext uri="{BB962C8B-B14F-4D97-AF65-F5344CB8AC3E}">
        <p14:creationId xmlns:p14="http://schemas.microsoft.com/office/powerpoint/2010/main" val="34476397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D19A4B1E-9374-8D81-6295-B2ABA4AE9DE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89433" y="1756374"/>
            <a:ext cx="6732451" cy="4539327"/>
          </a:xfrm>
          <a:prstGeom prst="rect">
            <a:avLst/>
          </a:prstGeom>
        </p:spPr>
      </p:pic>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Before your visit </a:t>
            </a:r>
          </a:p>
          <a:p>
            <a:r>
              <a:rPr lang="en-GB" sz="2400" dirty="0">
                <a:solidFill>
                  <a:srgbClr val="114343"/>
                </a:solidFill>
              </a:rPr>
              <a:t>Ava’s story</a:t>
            </a:r>
            <a:endParaRPr lang="en-GB" sz="2000" dirty="0">
              <a:solidFill>
                <a:srgbClr val="114343"/>
              </a:solidFill>
            </a:endParaRPr>
          </a:p>
        </p:txBody>
      </p:sp>
      <p:sp>
        <p:nvSpPr>
          <p:cNvPr id="8" name="Action Button: Information 5">
            <a:hlinkClick r:id="rId4" highlightClick="1"/>
            <a:extLst>
              <a:ext uri="{FF2B5EF4-FFF2-40B4-BE49-F238E27FC236}">
                <a16:creationId xmlns:a16="http://schemas.microsoft.com/office/drawing/2014/main" id="{6C7EA93B-46FC-6195-A30F-92223F56B68D}"/>
              </a:ext>
            </a:extLst>
          </p:cNvPr>
          <p:cNvSpPr/>
          <p:nvPr/>
        </p:nvSpPr>
        <p:spPr>
          <a:xfrm>
            <a:off x="702986" y="4026038"/>
            <a:ext cx="986586" cy="963879"/>
          </a:xfrm>
          <a:prstGeom prst="actionButtonInformation">
            <a:avLst/>
          </a:prstGeom>
          <a:solidFill>
            <a:srgbClr val="008F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 name="Picture 4">
            <a:extLst>
              <a:ext uri="{FF2B5EF4-FFF2-40B4-BE49-F238E27FC236}">
                <a16:creationId xmlns:a16="http://schemas.microsoft.com/office/drawing/2014/main" id="{47674F3D-2811-1413-2D32-96F523742FDB}"/>
              </a:ext>
            </a:extLst>
          </p:cNvPr>
          <p:cNvPicPr>
            <a:picLocks noChangeAspect="1"/>
          </p:cNvPicPr>
          <p:nvPr/>
        </p:nvPicPr>
        <p:blipFill>
          <a:blip r:embed="rId5"/>
          <a:stretch>
            <a:fillRect/>
          </a:stretch>
        </p:blipFill>
        <p:spPr>
          <a:xfrm>
            <a:off x="10743751" y="106732"/>
            <a:ext cx="1249788" cy="1450974"/>
          </a:xfrm>
          <a:prstGeom prst="rect">
            <a:avLst/>
          </a:prstGeom>
        </p:spPr>
      </p:pic>
    </p:spTree>
    <p:extLst>
      <p:ext uri="{BB962C8B-B14F-4D97-AF65-F5344CB8AC3E}">
        <p14:creationId xmlns:p14="http://schemas.microsoft.com/office/powerpoint/2010/main" val="35726691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0942D046-B53E-A398-7B3D-A0DC399EC00F}"/>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762703" y="0"/>
            <a:ext cx="8429297" cy="6858000"/>
          </a:xfrm>
          <a:prstGeom prst="rect">
            <a:avLst/>
          </a:prstGeom>
        </p:spPr>
      </p:pic>
      <p:pic>
        <p:nvPicPr>
          <p:cNvPr id="6" name="Picture 5" descr="A black and white image of a person&#10;&#10;Description automatically generated">
            <a:extLst>
              <a:ext uri="{FF2B5EF4-FFF2-40B4-BE49-F238E27FC236}">
                <a16:creationId xmlns:a16="http://schemas.microsoft.com/office/drawing/2014/main" id="{4775C0C6-F21D-8717-F6A0-55E5C966BB4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7605286" cy="6858000"/>
          </a:xfrm>
          <a:prstGeom prst="rect">
            <a:avLst/>
          </a:prstGeom>
        </p:spPr>
      </p:pic>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Before your visit </a:t>
            </a:r>
          </a:p>
          <a:p>
            <a:r>
              <a:rPr lang="en-GB" sz="2400" dirty="0">
                <a:solidFill>
                  <a:srgbClr val="114343"/>
                </a:solidFill>
              </a:rPr>
              <a:t>Logistics</a:t>
            </a:r>
            <a:endParaRPr lang="en-GB" sz="2000" dirty="0">
              <a:solidFill>
                <a:srgbClr val="114343"/>
              </a:solidFill>
            </a:endParaRPr>
          </a:p>
        </p:txBody>
      </p:sp>
      <p:pic>
        <p:nvPicPr>
          <p:cNvPr id="13" name="Picture 12" descr="A bird flying in the air&#10;&#10;Description automatically generated">
            <a:extLst>
              <a:ext uri="{FF2B5EF4-FFF2-40B4-BE49-F238E27FC236}">
                <a16:creationId xmlns:a16="http://schemas.microsoft.com/office/drawing/2014/main" id="{39F9C489-6DB8-725E-48C6-D0D0A8421EC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995720" y="5034981"/>
            <a:ext cx="986587" cy="1180296"/>
          </a:xfrm>
          <a:prstGeom prst="rect">
            <a:avLst/>
          </a:prstGeom>
        </p:spPr>
      </p:pic>
      <p:sp>
        <p:nvSpPr>
          <p:cNvPr id="9" name="Action Button: Information 11">
            <a:hlinkClick r:id="rId6" highlightClick="1"/>
            <a:extLst>
              <a:ext uri="{FF2B5EF4-FFF2-40B4-BE49-F238E27FC236}">
                <a16:creationId xmlns:a16="http://schemas.microsoft.com/office/drawing/2014/main" id="{684A04A8-CAED-784F-42E8-3AAEB0536E3F}"/>
              </a:ext>
            </a:extLst>
          </p:cNvPr>
          <p:cNvSpPr/>
          <p:nvPr/>
        </p:nvSpPr>
        <p:spPr>
          <a:xfrm>
            <a:off x="764867" y="3745653"/>
            <a:ext cx="1030066" cy="993490"/>
          </a:xfrm>
          <a:prstGeom prst="actionButtonInformation">
            <a:avLst/>
          </a:prstGeom>
          <a:solidFill>
            <a:srgbClr val="008F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9160025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4D89AB3-230C-7362-98AA-F597A139FF19}"/>
              </a:ext>
            </a:extLst>
          </p:cNvPr>
          <p:cNvSpPr/>
          <p:nvPr/>
        </p:nvSpPr>
        <p:spPr>
          <a:xfrm>
            <a:off x="3827748" y="2585885"/>
            <a:ext cx="4536504" cy="648072"/>
          </a:xfrm>
          <a:prstGeom prst="roundRect">
            <a:avLst/>
          </a:prstGeom>
          <a:solidFill>
            <a:srgbClr val="E2A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The school visit</a:t>
            </a:r>
          </a:p>
        </p:txBody>
      </p:sp>
      <p:pic>
        <p:nvPicPr>
          <p:cNvPr id="6" name="Picture 5">
            <a:extLst>
              <a:ext uri="{FF2B5EF4-FFF2-40B4-BE49-F238E27FC236}">
                <a16:creationId xmlns:a16="http://schemas.microsoft.com/office/drawing/2014/main" id="{5BC2D05B-3BA7-B55A-6AC6-181579CE0D1E}"/>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3827748" y="3782977"/>
            <a:ext cx="4536504" cy="1153849"/>
          </a:xfrm>
          <a:prstGeom prst="rect">
            <a:avLst/>
          </a:prstGeom>
        </p:spPr>
      </p:pic>
      <p:pic>
        <p:nvPicPr>
          <p:cNvPr id="5" name="Picture 4">
            <a:extLst>
              <a:ext uri="{FF2B5EF4-FFF2-40B4-BE49-F238E27FC236}">
                <a16:creationId xmlns:a16="http://schemas.microsoft.com/office/drawing/2014/main" id="{822FD145-AC17-D5EA-234F-C36A7307C09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7832" y="328798"/>
            <a:ext cx="2323229" cy="2581123"/>
          </a:xfrm>
          <a:prstGeom prst="rect">
            <a:avLst/>
          </a:prstGeom>
        </p:spPr>
      </p:pic>
      <p:pic>
        <p:nvPicPr>
          <p:cNvPr id="7" name="Picture 6">
            <a:extLst>
              <a:ext uri="{FF2B5EF4-FFF2-40B4-BE49-F238E27FC236}">
                <a16:creationId xmlns:a16="http://schemas.microsoft.com/office/drawing/2014/main" id="{E2CEC5BB-5196-0329-2C5A-BD6BF85DAB20}"/>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722837" y="4249083"/>
            <a:ext cx="1878895" cy="2087465"/>
          </a:xfrm>
          <a:prstGeom prst="rect">
            <a:avLst/>
          </a:prstGeom>
        </p:spPr>
      </p:pic>
    </p:spTree>
    <p:extLst>
      <p:ext uri="{BB962C8B-B14F-4D97-AF65-F5344CB8AC3E}">
        <p14:creationId xmlns:p14="http://schemas.microsoft.com/office/powerpoint/2010/main" val="17112983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7EC0E67-04F4-AE2F-4CC3-54AEFADDDA6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554205" y="1"/>
            <a:ext cx="8637796" cy="6858000"/>
          </a:xfrm>
          <a:prstGeom prst="rect">
            <a:avLst/>
          </a:prstGeom>
        </p:spPr>
      </p:pic>
      <p:pic>
        <p:nvPicPr>
          <p:cNvPr id="6" name="Picture 5" descr="A black and white image of a person&#10;&#10;Description automatically generated">
            <a:extLst>
              <a:ext uri="{FF2B5EF4-FFF2-40B4-BE49-F238E27FC236}">
                <a16:creationId xmlns:a16="http://schemas.microsoft.com/office/drawing/2014/main" id="{4775C0C6-F21D-8717-F6A0-55E5C966BB4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1"/>
            <a:ext cx="7618832" cy="6858000"/>
          </a:xfrm>
          <a:prstGeom prst="rect">
            <a:avLst/>
          </a:prstGeom>
        </p:spPr>
      </p:pic>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The school visit</a:t>
            </a:r>
          </a:p>
          <a:p>
            <a:r>
              <a:rPr lang="en-GB" sz="2400" dirty="0">
                <a:solidFill>
                  <a:srgbClr val="114343"/>
                </a:solidFill>
              </a:rPr>
              <a:t>Puppet Intro</a:t>
            </a:r>
            <a:endParaRPr lang="en-GB" sz="2000" dirty="0">
              <a:solidFill>
                <a:srgbClr val="114343"/>
              </a:solidFill>
            </a:endParaRPr>
          </a:p>
        </p:txBody>
      </p:sp>
      <p:pic>
        <p:nvPicPr>
          <p:cNvPr id="13" name="Picture 12" descr="A bird flying in the air&#10;&#10;Description automatically generated">
            <a:extLst>
              <a:ext uri="{FF2B5EF4-FFF2-40B4-BE49-F238E27FC236}">
                <a16:creationId xmlns:a16="http://schemas.microsoft.com/office/drawing/2014/main" id="{39F9C489-6DB8-725E-48C6-D0D0A8421EC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995720" y="5034981"/>
            <a:ext cx="986587" cy="1180296"/>
          </a:xfrm>
          <a:prstGeom prst="rect">
            <a:avLst/>
          </a:prstGeom>
        </p:spPr>
      </p:pic>
    </p:spTree>
    <p:extLst>
      <p:ext uri="{BB962C8B-B14F-4D97-AF65-F5344CB8AC3E}">
        <p14:creationId xmlns:p14="http://schemas.microsoft.com/office/powerpoint/2010/main" val="20801546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The school visit</a:t>
            </a:r>
          </a:p>
          <a:p>
            <a:r>
              <a:rPr lang="en-GB" sz="2400" dirty="0">
                <a:solidFill>
                  <a:srgbClr val="114343"/>
                </a:solidFill>
              </a:rPr>
              <a:t>Activity trail </a:t>
            </a:r>
            <a:endParaRPr lang="en-GB" sz="2000" dirty="0">
              <a:solidFill>
                <a:srgbClr val="114343"/>
              </a:solidFill>
            </a:endParaRPr>
          </a:p>
        </p:txBody>
      </p:sp>
      <p:grpSp>
        <p:nvGrpSpPr>
          <p:cNvPr id="4" name="Group 3">
            <a:extLst>
              <a:ext uri="{FF2B5EF4-FFF2-40B4-BE49-F238E27FC236}">
                <a16:creationId xmlns:a16="http://schemas.microsoft.com/office/drawing/2014/main" id="{9283B472-10A8-92AF-2BCA-39EF36D43B10}"/>
              </a:ext>
            </a:extLst>
          </p:cNvPr>
          <p:cNvGrpSpPr/>
          <p:nvPr/>
        </p:nvGrpSpPr>
        <p:grpSpPr>
          <a:xfrm>
            <a:off x="2593481" y="1660219"/>
            <a:ext cx="8929575" cy="4725302"/>
            <a:chOff x="107504" y="1166368"/>
            <a:chExt cx="8929575" cy="4725302"/>
          </a:xfrm>
        </p:grpSpPr>
        <p:pic>
          <p:nvPicPr>
            <p:cNvPr id="7" name="Picture 6">
              <a:extLst>
                <a:ext uri="{FF2B5EF4-FFF2-40B4-BE49-F238E27FC236}">
                  <a16:creationId xmlns:a16="http://schemas.microsoft.com/office/drawing/2014/main" id="{C7739F30-55DD-CDC3-CF09-5E0476024627}"/>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91205" y="1183058"/>
              <a:ext cx="8473196" cy="4691922"/>
            </a:xfrm>
            <a:prstGeom prst="rect">
              <a:avLst/>
            </a:prstGeom>
          </p:spPr>
        </p:pic>
        <p:sp>
          <p:nvSpPr>
            <p:cNvPr id="8" name="Rectangle 7">
              <a:extLst>
                <a:ext uri="{FF2B5EF4-FFF2-40B4-BE49-F238E27FC236}">
                  <a16:creationId xmlns:a16="http://schemas.microsoft.com/office/drawing/2014/main" id="{D5D1F6E9-F228-808E-BC5A-4FB7F87D6A40}"/>
                </a:ext>
              </a:extLst>
            </p:cNvPr>
            <p:cNvSpPr/>
            <p:nvPr/>
          </p:nvSpPr>
          <p:spPr>
            <a:xfrm>
              <a:off x="179512" y="1166368"/>
              <a:ext cx="8857567" cy="17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472E2ACA-913B-65E7-B92F-FBCFA2D0723D}"/>
                </a:ext>
              </a:extLst>
            </p:cNvPr>
            <p:cNvSpPr/>
            <p:nvPr/>
          </p:nvSpPr>
          <p:spPr>
            <a:xfrm>
              <a:off x="107504" y="5717270"/>
              <a:ext cx="8857567" cy="174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C226B92-0CB4-BF52-AAC5-E25E68387614}"/>
                </a:ext>
              </a:extLst>
            </p:cNvPr>
            <p:cNvSpPr/>
            <p:nvPr/>
          </p:nvSpPr>
          <p:spPr>
            <a:xfrm>
              <a:off x="251520" y="1340768"/>
              <a:ext cx="288032" cy="43765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AD20615-0815-3CBE-AAF0-FE8CCBD7B979}"/>
                </a:ext>
              </a:extLst>
            </p:cNvPr>
            <p:cNvSpPr/>
            <p:nvPr/>
          </p:nvSpPr>
          <p:spPr>
            <a:xfrm>
              <a:off x="8713713" y="1285722"/>
              <a:ext cx="288032" cy="450389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2" name="Picture 1">
            <a:extLst>
              <a:ext uri="{FF2B5EF4-FFF2-40B4-BE49-F238E27FC236}">
                <a16:creationId xmlns:a16="http://schemas.microsoft.com/office/drawing/2014/main" id="{2B80D238-11BF-CADC-1350-A38FE00DA17F}"/>
              </a:ext>
            </a:extLst>
          </p:cNvPr>
          <p:cNvPicPr>
            <a:picLocks noChangeAspect="1"/>
          </p:cNvPicPr>
          <p:nvPr/>
        </p:nvPicPr>
        <p:blipFill>
          <a:blip r:embed="rId4"/>
          <a:stretch>
            <a:fillRect/>
          </a:stretch>
        </p:blipFill>
        <p:spPr>
          <a:xfrm>
            <a:off x="10826154" y="192555"/>
            <a:ext cx="1249788" cy="1450974"/>
          </a:xfrm>
          <a:prstGeom prst="rect">
            <a:avLst/>
          </a:prstGeom>
        </p:spPr>
      </p:pic>
    </p:spTree>
    <p:extLst>
      <p:ext uri="{BB962C8B-B14F-4D97-AF65-F5344CB8AC3E}">
        <p14:creationId xmlns:p14="http://schemas.microsoft.com/office/powerpoint/2010/main" val="2479852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The school visit</a:t>
            </a:r>
          </a:p>
          <a:p>
            <a:r>
              <a:rPr lang="en-GB" sz="2400" dirty="0">
                <a:solidFill>
                  <a:srgbClr val="114343"/>
                </a:solidFill>
              </a:rPr>
              <a:t>Activity trail </a:t>
            </a:r>
            <a:endParaRPr lang="en-GB" sz="2000" dirty="0">
              <a:solidFill>
                <a:srgbClr val="114343"/>
              </a:solidFill>
            </a:endParaRPr>
          </a:p>
        </p:txBody>
      </p:sp>
      <p:pic>
        <p:nvPicPr>
          <p:cNvPr id="2" name="Picture 1">
            <a:extLst>
              <a:ext uri="{FF2B5EF4-FFF2-40B4-BE49-F238E27FC236}">
                <a16:creationId xmlns:a16="http://schemas.microsoft.com/office/drawing/2014/main" id="{B9615351-6FBB-3DB8-629D-DAFC074A0BF6}"/>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84746" y="2020890"/>
            <a:ext cx="4955782" cy="4192484"/>
          </a:xfrm>
          <a:prstGeom prst="rect">
            <a:avLst/>
          </a:prstGeom>
        </p:spPr>
      </p:pic>
      <p:pic>
        <p:nvPicPr>
          <p:cNvPr id="5" name="Picture 4">
            <a:extLst>
              <a:ext uri="{FF2B5EF4-FFF2-40B4-BE49-F238E27FC236}">
                <a16:creationId xmlns:a16="http://schemas.microsoft.com/office/drawing/2014/main" id="{494C17CF-6B78-755D-C1D5-C0041FDF064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619870" y="2458876"/>
            <a:ext cx="2487384" cy="3316512"/>
          </a:xfrm>
          <a:prstGeom prst="rect">
            <a:avLst/>
          </a:prstGeom>
        </p:spPr>
      </p:pic>
      <p:pic>
        <p:nvPicPr>
          <p:cNvPr id="6" name="Picture 5">
            <a:extLst>
              <a:ext uri="{FF2B5EF4-FFF2-40B4-BE49-F238E27FC236}">
                <a16:creationId xmlns:a16="http://schemas.microsoft.com/office/drawing/2014/main" id="{BC2CCF3C-D4FB-64CF-40D8-FC4EE33D3A9C}"/>
              </a:ext>
            </a:extLst>
          </p:cNvPr>
          <p:cNvPicPr>
            <a:picLocks noChangeAspect="1"/>
          </p:cNvPicPr>
          <p:nvPr/>
        </p:nvPicPr>
        <p:blipFill>
          <a:blip r:embed="rId5"/>
          <a:stretch>
            <a:fillRect/>
          </a:stretch>
        </p:blipFill>
        <p:spPr>
          <a:xfrm>
            <a:off x="10755626" y="265390"/>
            <a:ext cx="1249788" cy="1450974"/>
          </a:xfrm>
          <a:prstGeom prst="rect">
            <a:avLst/>
          </a:prstGeom>
        </p:spPr>
      </p:pic>
    </p:spTree>
    <p:extLst>
      <p:ext uri="{BB962C8B-B14F-4D97-AF65-F5344CB8AC3E}">
        <p14:creationId xmlns:p14="http://schemas.microsoft.com/office/powerpoint/2010/main" val="27393501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Y4-6 only</a:t>
            </a:r>
          </a:p>
          <a:p>
            <a:r>
              <a:rPr lang="en-GB" sz="2400" dirty="0">
                <a:solidFill>
                  <a:srgbClr val="114343"/>
                </a:solidFill>
              </a:rPr>
              <a:t>Activity trail </a:t>
            </a:r>
            <a:endParaRPr lang="en-GB" sz="2000" dirty="0">
              <a:solidFill>
                <a:srgbClr val="114343"/>
              </a:solidFill>
            </a:endParaRPr>
          </a:p>
        </p:txBody>
      </p:sp>
      <p:pic>
        <p:nvPicPr>
          <p:cNvPr id="7" name="Picture 6">
            <a:extLst>
              <a:ext uri="{FF2B5EF4-FFF2-40B4-BE49-F238E27FC236}">
                <a16:creationId xmlns:a16="http://schemas.microsoft.com/office/drawing/2014/main" id="{3040971D-5F54-5688-1E43-B18C62DEC0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56329" y="4164673"/>
            <a:ext cx="2730331" cy="2208418"/>
          </a:xfrm>
          <a:prstGeom prst="rect">
            <a:avLst/>
          </a:prstGeom>
        </p:spPr>
      </p:pic>
      <p:pic>
        <p:nvPicPr>
          <p:cNvPr id="9" name="Picture 8">
            <a:extLst>
              <a:ext uri="{FF2B5EF4-FFF2-40B4-BE49-F238E27FC236}">
                <a16:creationId xmlns:a16="http://schemas.microsoft.com/office/drawing/2014/main" id="{E243112C-CE4D-FE20-16FD-07F75C05427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07963" y="2784763"/>
            <a:ext cx="2613336" cy="3484447"/>
          </a:xfrm>
          <a:prstGeom prst="rect">
            <a:avLst/>
          </a:prstGeom>
        </p:spPr>
      </p:pic>
      <p:pic>
        <p:nvPicPr>
          <p:cNvPr id="14" name="Picture 13">
            <a:extLst>
              <a:ext uri="{FF2B5EF4-FFF2-40B4-BE49-F238E27FC236}">
                <a16:creationId xmlns:a16="http://schemas.microsoft.com/office/drawing/2014/main" id="{A235909E-9722-F0AC-58E5-7C8ACD0A614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44961" y="1927579"/>
            <a:ext cx="2498739" cy="3331652"/>
          </a:xfrm>
          <a:prstGeom prst="rect">
            <a:avLst/>
          </a:prstGeom>
        </p:spPr>
      </p:pic>
      <p:pic>
        <p:nvPicPr>
          <p:cNvPr id="11" name="Picture 10">
            <a:extLst>
              <a:ext uri="{FF2B5EF4-FFF2-40B4-BE49-F238E27FC236}">
                <a16:creationId xmlns:a16="http://schemas.microsoft.com/office/drawing/2014/main" id="{EDD4E926-C102-AB88-D1C3-3E26E288DE5E}"/>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85562" y="1246219"/>
            <a:ext cx="2498739" cy="3331652"/>
          </a:xfrm>
          <a:prstGeom prst="rect">
            <a:avLst/>
          </a:prstGeom>
        </p:spPr>
      </p:pic>
      <p:pic>
        <p:nvPicPr>
          <p:cNvPr id="15" name="Picture 14">
            <a:extLst>
              <a:ext uri="{FF2B5EF4-FFF2-40B4-BE49-F238E27FC236}">
                <a16:creationId xmlns:a16="http://schemas.microsoft.com/office/drawing/2014/main" id="{61C3EDF1-0510-1CB6-59A9-FE1205419CBE}"/>
              </a:ext>
            </a:extLst>
          </p:cNvPr>
          <p:cNvPicPr>
            <a:picLocks noChangeAspect="1"/>
          </p:cNvPicPr>
          <p:nvPr/>
        </p:nvPicPr>
        <p:blipFill>
          <a:blip r:embed="rId7"/>
          <a:stretch>
            <a:fillRect/>
          </a:stretch>
        </p:blipFill>
        <p:spPr>
          <a:xfrm>
            <a:off x="10636872" y="209245"/>
            <a:ext cx="1249788" cy="1450974"/>
          </a:xfrm>
          <a:prstGeom prst="rect">
            <a:avLst/>
          </a:prstGeom>
        </p:spPr>
      </p:pic>
    </p:spTree>
    <p:extLst>
      <p:ext uri="{BB962C8B-B14F-4D97-AF65-F5344CB8AC3E}">
        <p14:creationId xmlns:p14="http://schemas.microsoft.com/office/powerpoint/2010/main" val="8120687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The school visit</a:t>
            </a:r>
          </a:p>
          <a:p>
            <a:r>
              <a:rPr lang="en-GB" sz="2400" dirty="0">
                <a:solidFill>
                  <a:srgbClr val="114343"/>
                </a:solidFill>
              </a:rPr>
              <a:t>Puppet finale </a:t>
            </a:r>
            <a:endParaRPr lang="en-GB" sz="2000" dirty="0">
              <a:solidFill>
                <a:srgbClr val="114343"/>
              </a:solidFill>
            </a:endParaRPr>
          </a:p>
        </p:txBody>
      </p:sp>
      <p:pic>
        <p:nvPicPr>
          <p:cNvPr id="4" name="Picture 3">
            <a:extLst>
              <a:ext uri="{FF2B5EF4-FFF2-40B4-BE49-F238E27FC236}">
                <a16:creationId xmlns:a16="http://schemas.microsoft.com/office/drawing/2014/main" id="{7BC416B9-4BBC-382A-2CF8-6FEF671869C3}"/>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99913" y="1924499"/>
            <a:ext cx="6982364" cy="4552501"/>
          </a:xfrm>
          <a:prstGeom prst="rect">
            <a:avLst/>
          </a:prstGeom>
        </p:spPr>
      </p:pic>
      <p:pic>
        <p:nvPicPr>
          <p:cNvPr id="5" name="Picture 4">
            <a:extLst>
              <a:ext uri="{FF2B5EF4-FFF2-40B4-BE49-F238E27FC236}">
                <a16:creationId xmlns:a16="http://schemas.microsoft.com/office/drawing/2014/main" id="{0F78B2F1-FC64-1FFA-8C71-7AB43C075CE9}"/>
              </a:ext>
            </a:extLst>
          </p:cNvPr>
          <p:cNvPicPr>
            <a:picLocks noChangeAspect="1"/>
          </p:cNvPicPr>
          <p:nvPr/>
        </p:nvPicPr>
        <p:blipFill>
          <a:blip r:embed="rId4"/>
          <a:stretch>
            <a:fillRect/>
          </a:stretch>
        </p:blipFill>
        <p:spPr>
          <a:xfrm>
            <a:off x="10647873" y="209245"/>
            <a:ext cx="1249788" cy="1450974"/>
          </a:xfrm>
          <a:prstGeom prst="rect">
            <a:avLst/>
          </a:prstGeom>
        </p:spPr>
      </p:pic>
    </p:spTree>
    <p:extLst>
      <p:ext uri="{BB962C8B-B14F-4D97-AF65-F5344CB8AC3E}">
        <p14:creationId xmlns:p14="http://schemas.microsoft.com/office/powerpoint/2010/main" val="3332629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The school visit</a:t>
            </a:r>
          </a:p>
          <a:p>
            <a:r>
              <a:rPr lang="en-GB" sz="2400" dirty="0">
                <a:solidFill>
                  <a:srgbClr val="114343"/>
                </a:solidFill>
              </a:rPr>
              <a:t>Take-home packs</a:t>
            </a:r>
          </a:p>
          <a:p>
            <a:endParaRPr lang="en-GB" sz="2000" dirty="0">
              <a:solidFill>
                <a:srgbClr val="114343"/>
              </a:solidFill>
            </a:endParaRPr>
          </a:p>
        </p:txBody>
      </p:sp>
      <p:pic>
        <p:nvPicPr>
          <p:cNvPr id="2" name="Picture 1">
            <a:extLst>
              <a:ext uri="{FF2B5EF4-FFF2-40B4-BE49-F238E27FC236}">
                <a16:creationId xmlns:a16="http://schemas.microsoft.com/office/drawing/2014/main" id="{1F3974BC-7FE1-C42D-BB7C-486F0369CED3}"/>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3498300" y="1727481"/>
            <a:ext cx="3488597" cy="4796821"/>
          </a:xfrm>
          <a:prstGeom prst="rect">
            <a:avLst/>
          </a:prstGeom>
        </p:spPr>
      </p:pic>
      <p:pic>
        <p:nvPicPr>
          <p:cNvPr id="5" name="Picture 4">
            <a:extLst>
              <a:ext uri="{FF2B5EF4-FFF2-40B4-BE49-F238E27FC236}">
                <a16:creationId xmlns:a16="http://schemas.microsoft.com/office/drawing/2014/main" id="{0571CC46-D49D-1875-52A4-B6FB6C44209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rot="20673198">
            <a:off x="6574892" y="1651370"/>
            <a:ext cx="4126828" cy="1850194"/>
          </a:xfrm>
          <a:prstGeom prst="rect">
            <a:avLst/>
          </a:prstGeom>
          <a:ln w="3175">
            <a:solidFill>
              <a:schemeClr val="tx1"/>
            </a:solidFill>
          </a:ln>
        </p:spPr>
      </p:pic>
      <p:pic>
        <p:nvPicPr>
          <p:cNvPr id="6" name="Picture 5">
            <a:extLst>
              <a:ext uri="{FF2B5EF4-FFF2-40B4-BE49-F238E27FC236}">
                <a16:creationId xmlns:a16="http://schemas.microsoft.com/office/drawing/2014/main" id="{B548A20F-46A3-1797-3324-97B4B7FBFB8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rot="20706299">
            <a:off x="7086413" y="3501264"/>
            <a:ext cx="5002460" cy="2427090"/>
          </a:xfrm>
          <a:prstGeom prst="rect">
            <a:avLst/>
          </a:prstGeom>
        </p:spPr>
      </p:pic>
      <p:pic>
        <p:nvPicPr>
          <p:cNvPr id="7" name="Picture 6">
            <a:extLst>
              <a:ext uri="{FF2B5EF4-FFF2-40B4-BE49-F238E27FC236}">
                <a16:creationId xmlns:a16="http://schemas.microsoft.com/office/drawing/2014/main" id="{1055FA6A-C85F-F806-C15A-9C48C994718E}"/>
              </a:ext>
            </a:extLst>
          </p:cNvPr>
          <p:cNvPicPr>
            <a:picLocks noChangeAspect="1"/>
          </p:cNvPicPr>
          <p:nvPr/>
        </p:nvPicPr>
        <p:blipFill>
          <a:blip r:embed="rId6"/>
          <a:stretch>
            <a:fillRect/>
          </a:stretch>
        </p:blipFill>
        <p:spPr>
          <a:xfrm>
            <a:off x="10731875" y="136831"/>
            <a:ext cx="1249788" cy="1450974"/>
          </a:xfrm>
          <a:prstGeom prst="rect">
            <a:avLst/>
          </a:prstGeom>
        </p:spPr>
      </p:pic>
    </p:spTree>
    <p:extLst>
      <p:ext uri="{BB962C8B-B14F-4D97-AF65-F5344CB8AC3E}">
        <p14:creationId xmlns:p14="http://schemas.microsoft.com/office/powerpoint/2010/main" val="32808864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ounded Rectangle 1">
            <a:extLst>
              <a:ext uri="{FF2B5EF4-FFF2-40B4-BE49-F238E27FC236}">
                <a16:creationId xmlns:a16="http://schemas.microsoft.com/office/drawing/2014/main" id="{24D89AB3-230C-7362-98AA-F597A139FF19}"/>
              </a:ext>
            </a:extLst>
          </p:cNvPr>
          <p:cNvSpPr/>
          <p:nvPr/>
        </p:nvSpPr>
        <p:spPr>
          <a:xfrm>
            <a:off x="3827748" y="2585885"/>
            <a:ext cx="4536504" cy="648072"/>
          </a:xfrm>
          <a:prstGeom prst="roundRect">
            <a:avLst/>
          </a:prstGeom>
          <a:solidFill>
            <a:srgbClr val="E2A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After the visit</a:t>
            </a:r>
          </a:p>
        </p:txBody>
      </p:sp>
      <p:pic>
        <p:nvPicPr>
          <p:cNvPr id="6" name="Picture 5">
            <a:extLst>
              <a:ext uri="{FF2B5EF4-FFF2-40B4-BE49-F238E27FC236}">
                <a16:creationId xmlns:a16="http://schemas.microsoft.com/office/drawing/2014/main" id="{5BC2D05B-3BA7-B55A-6AC6-181579CE0D1E}"/>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3827748" y="3782977"/>
            <a:ext cx="4536504" cy="1153849"/>
          </a:xfrm>
          <a:prstGeom prst="rect">
            <a:avLst/>
          </a:prstGeom>
        </p:spPr>
      </p:pic>
      <p:pic>
        <p:nvPicPr>
          <p:cNvPr id="3" name="Picture 2">
            <a:extLst>
              <a:ext uri="{FF2B5EF4-FFF2-40B4-BE49-F238E27FC236}">
                <a16:creationId xmlns:a16="http://schemas.microsoft.com/office/drawing/2014/main" id="{4183F4F5-14F8-8711-0925-E0578E10C24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828071" y="451548"/>
            <a:ext cx="1944399" cy="2160240"/>
          </a:xfrm>
          <a:prstGeom prst="rect">
            <a:avLst/>
          </a:prstGeom>
        </p:spPr>
      </p:pic>
      <p:pic>
        <p:nvPicPr>
          <p:cNvPr id="4" name="Picture 3">
            <a:extLst>
              <a:ext uri="{FF2B5EF4-FFF2-40B4-BE49-F238E27FC236}">
                <a16:creationId xmlns:a16="http://schemas.microsoft.com/office/drawing/2014/main" id="{CCEAF6D0-4977-8FF8-8B13-6E4CF0245753}"/>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596824" y="3819938"/>
            <a:ext cx="2010587" cy="2233776"/>
          </a:xfrm>
          <a:prstGeom prst="rect">
            <a:avLst/>
          </a:prstGeom>
        </p:spPr>
      </p:pic>
    </p:spTree>
    <p:extLst>
      <p:ext uri="{BB962C8B-B14F-4D97-AF65-F5344CB8AC3E}">
        <p14:creationId xmlns:p14="http://schemas.microsoft.com/office/powerpoint/2010/main" val="3080945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After the visit</a:t>
            </a:r>
          </a:p>
          <a:p>
            <a:r>
              <a:rPr lang="en-GB" sz="2400" dirty="0">
                <a:solidFill>
                  <a:srgbClr val="114343"/>
                </a:solidFill>
              </a:rPr>
              <a:t>Follow up activities</a:t>
            </a:r>
          </a:p>
          <a:p>
            <a:endParaRPr lang="en-GB" sz="2000" dirty="0">
              <a:solidFill>
                <a:srgbClr val="114343"/>
              </a:solidFill>
            </a:endParaRPr>
          </a:p>
        </p:txBody>
      </p:sp>
      <p:pic>
        <p:nvPicPr>
          <p:cNvPr id="4" name="Picture 3">
            <a:extLst>
              <a:ext uri="{FF2B5EF4-FFF2-40B4-BE49-F238E27FC236}">
                <a16:creationId xmlns:a16="http://schemas.microsoft.com/office/drawing/2014/main" id="{5218BD32-A87D-3EE4-4EA7-A48EF1B77EA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721158" y="991253"/>
            <a:ext cx="5754885" cy="5675722"/>
          </a:xfrm>
          <a:prstGeom prst="rect">
            <a:avLst/>
          </a:prstGeom>
        </p:spPr>
      </p:pic>
      <p:sp>
        <p:nvSpPr>
          <p:cNvPr id="9" name="Action Button: Information 11">
            <a:hlinkClick r:id="rId4" highlightClick="1"/>
            <a:extLst>
              <a:ext uri="{FF2B5EF4-FFF2-40B4-BE49-F238E27FC236}">
                <a16:creationId xmlns:a16="http://schemas.microsoft.com/office/drawing/2014/main" id="{4AB6F423-68C2-DAE1-ADA2-CC9CD32AC357}"/>
              </a:ext>
            </a:extLst>
          </p:cNvPr>
          <p:cNvSpPr/>
          <p:nvPr/>
        </p:nvSpPr>
        <p:spPr>
          <a:xfrm>
            <a:off x="875335" y="3632200"/>
            <a:ext cx="1011723" cy="1009692"/>
          </a:xfrm>
          <a:prstGeom prst="actionButtonInformation">
            <a:avLst/>
          </a:prstGeom>
          <a:solidFill>
            <a:srgbClr val="008F9D"/>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13CD88DE-A049-5FE7-F92C-570B03775682}"/>
              </a:ext>
            </a:extLst>
          </p:cNvPr>
          <p:cNvPicPr>
            <a:picLocks noChangeAspect="1"/>
          </p:cNvPicPr>
          <p:nvPr/>
        </p:nvPicPr>
        <p:blipFill>
          <a:blip r:embed="rId5"/>
          <a:stretch>
            <a:fillRect/>
          </a:stretch>
        </p:blipFill>
        <p:spPr>
          <a:xfrm>
            <a:off x="10864120" y="106732"/>
            <a:ext cx="1249788" cy="1450974"/>
          </a:xfrm>
          <a:prstGeom prst="rect">
            <a:avLst/>
          </a:prstGeom>
        </p:spPr>
      </p:pic>
    </p:spTree>
    <p:extLst>
      <p:ext uri="{BB962C8B-B14F-4D97-AF65-F5344CB8AC3E}">
        <p14:creationId xmlns:p14="http://schemas.microsoft.com/office/powerpoint/2010/main" val="22868254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After the visit</a:t>
            </a:r>
          </a:p>
          <a:p>
            <a:r>
              <a:rPr lang="en-GB" sz="2400" dirty="0">
                <a:solidFill>
                  <a:srgbClr val="114343"/>
                </a:solidFill>
              </a:rPr>
              <a:t>Nature activities</a:t>
            </a:r>
          </a:p>
          <a:p>
            <a:endParaRPr lang="en-GB" sz="2000" dirty="0">
              <a:solidFill>
                <a:srgbClr val="114343"/>
              </a:solidFill>
            </a:endParaRPr>
          </a:p>
        </p:txBody>
      </p:sp>
      <p:pic>
        <p:nvPicPr>
          <p:cNvPr id="2" name="Picture 1">
            <a:extLst>
              <a:ext uri="{FF2B5EF4-FFF2-40B4-BE49-F238E27FC236}">
                <a16:creationId xmlns:a16="http://schemas.microsoft.com/office/drawing/2014/main" id="{E5AFC284-11A9-783D-2EA8-EAE5428AA08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2462385" y="3175272"/>
            <a:ext cx="5087638" cy="3122061"/>
          </a:xfrm>
          <a:prstGeom prst="rect">
            <a:avLst/>
          </a:prstGeom>
        </p:spPr>
      </p:pic>
      <p:pic>
        <p:nvPicPr>
          <p:cNvPr id="5" name="Picture 4">
            <a:extLst>
              <a:ext uri="{FF2B5EF4-FFF2-40B4-BE49-F238E27FC236}">
                <a16:creationId xmlns:a16="http://schemas.microsoft.com/office/drawing/2014/main" id="{9DF774F9-9A54-2DFC-473C-091DC81560A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274749" y="1931771"/>
            <a:ext cx="5130381" cy="3135233"/>
          </a:xfrm>
          <a:prstGeom prst="rect">
            <a:avLst/>
          </a:prstGeom>
        </p:spPr>
      </p:pic>
      <p:pic>
        <p:nvPicPr>
          <p:cNvPr id="6" name="Picture 5">
            <a:extLst>
              <a:ext uri="{FF2B5EF4-FFF2-40B4-BE49-F238E27FC236}">
                <a16:creationId xmlns:a16="http://schemas.microsoft.com/office/drawing/2014/main" id="{2A5EB61A-76A9-63F9-BDEA-56B2FBB2DED0}"/>
              </a:ext>
            </a:extLst>
          </p:cNvPr>
          <p:cNvPicPr>
            <a:picLocks noChangeAspect="1"/>
          </p:cNvPicPr>
          <p:nvPr/>
        </p:nvPicPr>
        <p:blipFill>
          <a:blip r:embed="rId5"/>
          <a:stretch>
            <a:fillRect/>
          </a:stretch>
        </p:blipFill>
        <p:spPr>
          <a:xfrm>
            <a:off x="10792111" y="209245"/>
            <a:ext cx="1249788" cy="1450974"/>
          </a:xfrm>
          <a:prstGeom prst="rect">
            <a:avLst/>
          </a:prstGeom>
        </p:spPr>
      </p:pic>
    </p:spTree>
    <p:extLst>
      <p:ext uri="{BB962C8B-B14F-4D97-AF65-F5344CB8AC3E}">
        <p14:creationId xmlns:p14="http://schemas.microsoft.com/office/powerpoint/2010/main" val="4111096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After the visit</a:t>
            </a:r>
          </a:p>
          <a:p>
            <a:r>
              <a:rPr lang="en-GB" sz="2400" dirty="0">
                <a:solidFill>
                  <a:srgbClr val="114343"/>
                </a:solidFill>
              </a:rPr>
              <a:t>Monitoring progress</a:t>
            </a:r>
          </a:p>
          <a:p>
            <a:endParaRPr lang="en-GB" sz="2000" dirty="0">
              <a:solidFill>
                <a:srgbClr val="114343"/>
              </a:solidFill>
            </a:endParaRPr>
          </a:p>
        </p:txBody>
      </p:sp>
      <p:pic>
        <p:nvPicPr>
          <p:cNvPr id="13" name="Picture 12" descr="A bird flying in the air&#10;&#10;Description automatically generated">
            <a:extLst>
              <a:ext uri="{FF2B5EF4-FFF2-40B4-BE49-F238E27FC236}">
                <a16:creationId xmlns:a16="http://schemas.microsoft.com/office/drawing/2014/main" id="{39F9C489-6DB8-725E-48C6-D0D0A8421E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923712" y="185754"/>
            <a:ext cx="986587" cy="1180296"/>
          </a:xfrm>
          <a:prstGeom prst="rect">
            <a:avLst/>
          </a:prstGeom>
        </p:spPr>
      </p:pic>
      <p:pic>
        <p:nvPicPr>
          <p:cNvPr id="4" name="Picture 3">
            <a:extLst>
              <a:ext uri="{FF2B5EF4-FFF2-40B4-BE49-F238E27FC236}">
                <a16:creationId xmlns:a16="http://schemas.microsoft.com/office/drawing/2014/main" id="{D4AE73FB-1519-7F83-DB79-E0304DC7E05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3008454" y="1954509"/>
            <a:ext cx="6009421" cy="4903491"/>
          </a:xfrm>
          <a:prstGeom prst="rect">
            <a:avLst/>
          </a:prstGeom>
        </p:spPr>
      </p:pic>
      <p:pic>
        <p:nvPicPr>
          <p:cNvPr id="8" name="Picture 7">
            <a:extLst>
              <a:ext uri="{FF2B5EF4-FFF2-40B4-BE49-F238E27FC236}">
                <a16:creationId xmlns:a16="http://schemas.microsoft.com/office/drawing/2014/main" id="{1DF04C42-7939-2673-2CDF-33BA898415A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875844" y="185754"/>
            <a:ext cx="5034455" cy="3503178"/>
          </a:xfrm>
          <a:prstGeom prst="rect">
            <a:avLst/>
          </a:prstGeom>
        </p:spPr>
      </p:pic>
    </p:spTree>
    <p:extLst>
      <p:ext uri="{BB962C8B-B14F-4D97-AF65-F5344CB8AC3E}">
        <p14:creationId xmlns:p14="http://schemas.microsoft.com/office/powerpoint/2010/main" val="30229108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2AFA05E-C4C9-ADB1-623C-79CC36BE8445}"/>
              </a:ext>
            </a:extLst>
          </p:cNvPr>
          <p:cNvSpPr txBox="1">
            <a:spLocks/>
          </p:cNvSpPr>
          <p:nvPr/>
        </p:nvSpPr>
        <p:spPr>
          <a:xfrm>
            <a:off x="702986" y="832219"/>
            <a:ext cx="6732450"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400" dirty="0">
                <a:solidFill>
                  <a:srgbClr val="114343"/>
                </a:solidFill>
              </a:rPr>
              <a:t>After the visit</a:t>
            </a:r>
          </a:p>
          <a:p>
            <a:r>
              <a:rPr lang="en-GB" sz="2400" dirty="0">
                <a:solidFill>
                  <a:srgbClr val="114343"/>
                </a:solidFill>
              </a:rPr>
              <a:t>Ava’s migration</a:t>
            </a:r>
          </a:p>
          <a:p>
            <a:endParaRPr lang="en-GB" sz="2000" dirty="0">
              <a:solidFill>
                <a:srgbClr val="114343"/>
              </a:solidFill>
            </a:endParaRPr>
          </a:p>
        </p:txBody>
      </p:sp>
      <p:pic>
        <p:nvPicPr>
          <p:cNvPr id="2" name="Picture 1">
            <a:extLst>
              <a:ext uri="{FF2B5EF4-FFF2-40B4-BE49-F238E27FC236}">
                <a16:creationId xmlns:a16="http://schemas.microsoft.com/office/drawing/2014/main" id="{9A9213B6-B2FF-8883-B4EC-290458987BB6}"/>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843749" y="1126636"/>
            <a:ext cx="5183374" cy="5334118"/>
          </a:xfrm>
          <a:prstGeom prst="rect">
            <a:avLst/>
          </a:prstGeom>
        </p:spPr>
      </p:pic>
      <p:pic>
        <p:nvPicPr>
          <p:cNvPr id="6" name="Picture 5">
            <a:extLst>
              <a:ext uri="{FF2B5EF4-FFF2-40B4-BE49-F238E27FC236}">
                <a16:creationId xmlns:a16="http://schemas.microsoft.com/office/drawing/2014/main" id="{FD3785C9-274B-43D5-53AA-C72272307443}"/>
              </a:ext>
            </a:extLst>
          </p:cNvPr>
          <p:cNvPicPr>
            <a:picLocks noChangeAspect="1"/>
          </p:cNvPicPr>
          <p:nvPr/>
        </p:nvPicPr>
        <p:blipFill>
          <a:blip r:embed="rId4"/>
          <a:stretch>
            <a:fillRect/>
          </a:stretch>
        </p:blipFill>
        <p:spPr>
          <a:xfrm>
            <a:off x="10743750" y="106732"/>
            <a:ext cx="1249788" cy="1450974"/>
          </a:xfrm>
          <a:prstGeom prst="rect">
            <a:avLst/>
          </a:prstGeom>
        </p:spPr>
      </p:pic>
    </p:spTree>
    <p:extLst>
      <p:ext uri="{BB962C8B-B14F-4D97-AF65-F5344CB8AC3E}">
        <p14:creationId xmlns:p14="http://schemas.microsoft.com/office/powerpoint/2010/main" val="1621493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09BF6C-7B87-E604-3163-3A6A138140F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954F284-A8C9-CC80-B157-26BCFAD17D73}"/>
              </a:ext>
            </a:extLst>
          </p:cNvPr>
          <p:cNvSpPr txBox="1">
            <a:spLocks/>
          </p:cNvSpPr>
          <p:nvPr/>
        </p:nvSpPr>
        <p:spPr>
          <a:xfrm>
            <a:off x="643609" y="566147"/>
            <a:ext cx="8666645"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GB" sz="4400" dirty="0">
                <a:solidFill>
                  <a:srgbClr val="114343"/>
                </a:solidFill>
              </a:rPr>
              <a:t>After</a:t>
            </a:r>
            <a:r>
              <a:rPr kumimoji="0" lang="en-GB" sz="4400" b="1" i="0" u="none" strike="noStrike" kern="1200" cap="none" spc="0" normalizeH="0" baseline="0" noProof="0" dirty="0">
                <a:ln>
                  <a:noFill/>
                </a:ln>
                <a:solidFill>
                  <a:srgbClr val="114343"/>
                </a:solidFill>
                <a:effectLst/>
                <a:uLnTx/>
                <a:uFillTx/>
                <a:latin typeface="Arial" panose="020B0604020202020204" pitchFamily="34" charset="0"/>
                <a:ea typeface="+mn-ea"/>
                <a:cs typeface="Arial" panose="020B0604020202020204" pitchFamily="34" charset="0"/>
              </a:rPr>
              <a:t> your visit </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400" b="1" i="0" u="none" strike="noStrike" kern="1200" cap="none" spc="0" normalizeH="0" baseline="0" noProof="0" dirty="0">
                <a:ln>
                  <a:noFill/>
                </a:ln>
                <a:solidFill>
                  <a:srgbClr val="114343"/>
                </a:solidFill>
                <a:effectLst/>
                <a:uLnTx/>
                <a:uFillTx/>
                <a:latin typeface="Arial" panose="020B0604020202020204" pitchFamily="34" charset="0"/>
                <a:ea typeface="+mn-ea"/>
                <a:cs typeface="Arial" panose="020B0604020202020204" pitchFamily="34" charset="0"/>
              </a:rPr>
              <a:t>Getting the children to complete the ‘After visit’ and ‘Five weeks later’ surveys</a:t>
            </a:r>
            <a:endParaRPr kumimoji="0" lang="en-GB" sz="2000" b="1" i="0" u="none" strike="noStrike" kern="1200" cap="none" spc="0" normalizeH="0" baseline="0" noProof="0" dirty="0">
              <a:ln>
                <a:noFill/>
              </a:ln>
              <a:solidFill>
                <a:srgbClr val="114343"/>
              </a:solidFill>
              <a:effectLst/>
              <a:uLnTx/>
              <a:uFillTx/>
              <a:latin typeface="Arial" panose="020B0604020202020204" pitchFamily="34" charset="0"/>
              <a:ea typeface="+mn-ea"/>
              <a:cs typeface="Arial" panose="020B0604020202020204" pitchFamily="34" charset="0"/>
            </a:endParaRPr>
          </a:p>
        </p:txBody>
      </p:sp>
      <p:pic>
        <p:nvPicPr>
          <p:cNvPr id="5" name="Picture 4">
            <a:extLst>
              <a:ext uri="{FF2B5EF4-FFF2-40B4-BE49-F238E27FC236}">
                <a16:creationId xmlns:a16="http://schemas.microsoft.com/office/drawing/2014/main" id="{86EAA577-BE29-D365-20C7-DF1A09A3BC29}"/>
              </a:ext>
            </a:extLst>
          </p:cNvPr>
          <p:cNvPicPr>
            <a:picLocks noChangeAspect="1"/>
          </p:cNvPicPr>
          <p:nvPr/>
        </p:nvPicPr>
        <p:blipFill>
          <a:blip r:embed="rId3"/>
          <a:stretch>
            <a:fillRect/>
          </a:stretch>
        </p:blipFill>
        <p:spPr>
          <a:xfrm>
            <a:off x="10720000" y="209245"/>
            <a:ext cx="1249788" cy="1450974"/>
          </a:xfrm>
          <a:prstGeom prst="rect">
            <a:avLst/>
          </a:prstGeom>
        </p:spPr>
      </p:pic>
      <p:pic>
        <p:nvPicPr>
          <p:cNvPr id="6" name="Picture 5">
            <a:extLst>
              <a:ext uri="{FF2B5EF4-FFF2-40B4-BE49-F238E27FC236}">
                <a16:creationId xmlns:a16="http://schemas.microsoft.com/office/drawing/2014/main" id="{EAAF2558-DE0F-B9AF-DB69-FE3378AD3836}"/>
              </a:ext>
            </a:extLst>
          </p:cNvPr>
          <p:cNvPicPr>
            <a:picLocks noChangeAspect="1"/>
          </p:cNvPicPr>
          <p:nvPr/>
        </p:nvPicPr>
        <p:blipFill>
          <a:blip r:embed="rId4"/>
          <a:stretch>
            <a:fillRect/>
          </a:stretch>
        </p:blipFill>
        <p:spPr>
          <a:xfrm>
            <a:off x="2139900" y="2117041"/>
            <a:ext cx="7710830" cy="3901679"/>
          </a:xfrm>
          <a:prstGeom prst="rect">
            <a:avLst/>
          </a:prstGeom>
        </p:spPr>
      </p:pic>
    </p:spTree>
    <p:extLst>
      <p:ext uri="{BB962C8B-B14F-4D97-AF65-F5344CB8AC3E}">
        <p14:creationId xmlns:p14="http://schemas.microsoft.com/office/powerpoint/2010/main" val="18875737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E1DBE515-5A64-FA5E-A548-0135D1F9D636}"/>
              </a:ext>
            </a:extLst>
          </p:cNvPr>
          <p:cNvGraphicFramePr/>
          <p:nvPr>
            <p:extLst>
              <p:ext uri="{D42A27DB-BD31-4B8C-83A1-F6EECF244321}">
                <p14:modId xmlns:p14="http://schemas.microsoft.com/office/powerpoint/2010/main" val="858117271"/>
              </p:ext>
            </p:extLst>
          </p:nvPr>
        </p:nvGraphicFramePr>
        <p:xfrm>
          <a:off x="2058900" y="2246200"/>
          <a:ext cx="8293436" cy="2239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ounded Rectangle 1">
            <a:extLst>
              <a:ext uri="{FF2B5EF4-FFF2-40B4-BE49-F238E27FC236}">
                <a16:creationId xmlns:a16="http://schemas.microsoft.com/office/drawing/2014/main" id="{498A7118-9CEA-A2B3-0EC1-C92F991AE023}"/>
              </a:ext>
            </a:extLst>
          </p:cNvPr>
          <p:cNvSpPr/>
          <p:nvPr/>
        </p:nvSpPr>
        <p:spPr>
          <a:xfrm>
            <a:off x="3913616" y="1450649"/>
            <a:ext cx="4536504" cy="648072"/>
          </a:xfrm>
          <a:prstGeom prst="roundRect">
            <a:avLst/>
          </a:prstGeom>
          <a:solidFill>
            <a:srgbClr val="E2AF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dirty="0"/>
              <a:t>Summary</a:t>
            </a:r>
          </a:p>
        </p:txBody>
      </p:sp>
      <p:pic>
        <p:nvPicPr>
          <p:cNvPr id="5" name="Picture 4">
            <a:extLst>
              <a:ext uri="{FF2B5EF4-FFF2-40B4-BE49-F238E27FC236}">
                <a16:creationId xmlns:a16="http://schemas.microsoft.com/office/drawing/2014/main" id="{0B7E0158-5FEE-2A72-97F4-1F14676E604E}"/>
              </a:ext>
            </a:extLst>
          </p:cNvPr>
          <p:cNvPicPr>
            <a:picLocks noChangeAspect="1"/>
          </p:cNvPicPr>
          <p:nvPr/>
        </p:nvPicPr>
        <p:blipFill>
          <a:blip r:embed="rId8"/>
          <a:stretch>
            <a:fillRect/>
          </a:stretch>
        </p:blipFill>
        <p:spPr>
          <a:xfrm>
            <a:off x="10672498" y="185944"/>
            <a:ext cx="1249788" cy="1450974"/>
          </a:xfrm>
          <a:prstGeom prst="rect">
            <a:avLst/>
          </a:prstGeom>
        </p:spPr>
      </p:pic>
      <p:grpSp>
        <p:nvGrpSpPr>
          <p:cNvPr id="7" name="Group 6">
            <a:extLst>
              <a:ext uri="{FF2B5EF4-FFF2-40B4-BE49-F238E27FC236}">
                <a16:creationId xmlns:a16="http://schemas.microsoft.com/office/drawing/2014/main" id="{FB5A478C-C1CE-B3F8-07FD-43F96277C1B1}"/>
              </a:ext>
            </a:extLst>
          </p:cNvPr>
          <p:cNvGrpSpPr/>
          <p:nvPr/>
        </p:nvGrpSpPr>
        <p:grpSpPr>
          <a:xfrm>
            <a:off x="3913616" y="4685557"/>
            <a:ext cx="1233434" cy="1759634"/>
            <a:chOff x="1451351" y="353011"/>
            <a:chExt cx="1036679" cy="1533151"/>
          </a:xfrm>
        </p:grpSpPr>
        <p:sp>
          <p:nvSpPr>
            <p:cNvPr id="8" name="Rectangle: Rounded Corners 7">
              <a:extLst>
                <a:ext uri="{FF2B5EF4-FFF2-40B4-BE49-F238E27FC236}">
                  <a16:creationId xmlns:a16="http://schemas.microsoft.com/office/drawing/2014/main" id="{52640AE3-7FEE-FD14-D5E5-D090CD313840}"/>
                </a:ext>
              </a:extLst>
            </p:cNvPr>
            <p:cNvSpPr/>
            <p:nvPr/>
          </p:nvSpPr>
          <p:spPr>
            <a:xfrm>
              <a:off x="1451351" y="353011"/>
              <a:ext cx="1036679" cy="1533151"/>
            </a:xfrm>
            <a:prstGeom prst="roundRect">
              <a:avLst>
                <a:gd name="adj" fmla="val 10000"/>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a:p>
          </p:txBody>
        </p:sp>
        <p:sp>
          <p:nvSpPr>
            <p:cNvPr id="9" name="Rectangle: Rounded Corners 4">
              <a:extLst>
                <a:ext uri="{FF2B5EF4-FFF2-40B4-BE49-F238E27FC236}">
                  <a16:creationId xmlns:a16="http://schemas.microsoft.com/office/drawing/2014/main" id="{41DA7D0E-D69A-3689-DA0D-9CBE9B75F94C}"/>
                </a:ext>
              </a:extLst>
            </p:cNvPr>
            <p:cNvSpPr txBox="1"/>
            <p:nvPr/>
          </p:nvSpPr>
          <p:spPr>
            <a:xfrm>
              <a:off x="1481714" y="383374"/>
              <a:ext cx="975953" cy="14724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600" kern="1200" dirty="0"/>
                <a:t>Pupils complete ‘Before visit’ survey</a:t>
              </a:r>
            </a:p>
          </p:txBody>
        </p:sp>
      </p:grpSp>
      <p:grpSp>
        <p:nvGrpSpPr>
          <p:cNvPr id="10" name="Group 9">
            <a:extLst>
              <a:ext uri="{FF2B5EF4-FFF2-40B4-BE49-F238E27FC236}">
                <a16:creationId xmlns:a16="http://schemas.microsoft.com/office/drawing/2014/main" id="{B2A46839-72FE-EC95-9F77-26536DC5FD45}"/>
              </a:ext>
            </a:extLst>
          </p:cNvPr>
          <p:cNvGrpSpPr/>
          <p:nvPr/>
        </p:nvGrpSpPr>
        <p:grpSpPr>
          <a:xfrm>
            <a:off x="7400513" y="4603841"/>
            <a:ext cx="1233434" cy="1841350"/>
            <a:chOff x="1451351" y="353011"/>
            <a:chExt cx="1036679" cy="1533151"/>
          </a:xfrm>
        </p:grpSpPr>
        <p:sp>
          <p:nvSpPr>
            <p:cNvPr id="11" name="Rectangle: Rounded Corners 10">
              <a:extLst>
                <a:ext uri="{FF2B5EF4-FFF2-40B4-BE49-F238E27FC236}">
                  <a16:creationId xmlns:a16="http://schemas.microsoft.com/office/drawing/2014/main" id="{B9284B1C-A245-D53F-8F00-E9A7599B91B0}"/>
                </a:ext>
              </a:extLst>
            </p:cNvPr>
            <p:cNvSpPr/>
            <p:nvPr/>
          </p:nvSpPr>
          <p:spPr>
            <a:xfrm>
              <a:off x="1451351" y="353011"/>
              <a:ext cx="1036679" cy="1533151"/>
            </a:xfrm>
            <a:prstGeom prst="roundRect">
              <a:avLst>
                <a:gd name="adj" fmla="val 10000"/>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sz="1600"/>
            </a:p>
          </p:txBody>
        </p:sp>
        <p:sp>
          <p:nvSpPr>
            <p:cNvPr id="12" name="Rectangle: Rounded Corners 4">
              <a:extLst>
                <a:ext uri="{FF2B5EF4-FFF2-40B4-BE49-F238E27FC236}">
                  <a16:creationId xmlns:a16="http://schemas.microsoft.com/office/drawing/2014/main" id="{66BB06E8-1228-33FF-547F-318EE433692D}"/>
                </a:ext>
              </a:extLst>
            </p:cNvPr>
            <p:cNvSpPr txBox="1"/>
            <p:nvPr/>
          </p:nvSpPr>
          <p:spPr>
            <a:xfrm>
              <a:off x="1481714" y="383374"/>
              <a:ext cx="975953" cy="14724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600" kern="1200" dirty="0"/>
                <a:t>Pupils complete ‘</a:t>
              </a:r>
              <a:r>
                <a:rPr lang="en-US" sz="1600" dirty="0"/>
                <a:t>After</a:t>
              </a:r>
              <a:r>
                <a:rPr lang="en-US" sz="1600" kern="1200" dirty="0"/>
                <a:t> visit’ survey</a:t>
              </a:r>
            </a:p>
          </p:txBody>
        </p:sp>
      </p:grpSp>
      <p:grpSp>
        <p:nvGrpSpPr>
          <p:cNvPr id="13" name="Group 12">
            <a:extLst>
              <a:ext uri="{FF2B5EF4-FFF2-40B4-BE49-F238E27FC236}">
                <a16:creationId xmlns:a16="http://schemas.microsoft.com/office/drawing/2014/main" id="{731B48D7-33F5-84FE-091B-5CF3F524C36B}"/>
              </a:ext>
            </a:extLst>
          </p:cNvPr>
          <p:cNvGrpSpPr/>
          <p:nvPr/>
        </p:nvGrpSpPr>
        <p:grpSpPr>
          <a:xfrm>
            <a:off x="9102548" y="4618347"/>
            <a:ext cx="1249788" cy="1812337"/>
            <a:chOff x="1451351" y="353011"/>
            <a:chExt cx="1036679" cy="1533151"/>
          </a:xfrm>
        </p:grpSpPr>
        <p:sp>
          <p:nvSpPr>
            <p:cNvPr id="14" name="Rectangle: Rounded Corners 13">
              <a:extLst>
                <a:ext uri="{FF2B5EF4-FFF2-40B4-BE49-F238E27FC236}">
                  <a16:creationId xmlns:a16="http://schemas.microsoft.com/office/drawing/2014/main" id="{BF7BDDDF-D7E5-09FB-263E-A1EC8DCF6000}"/>
                </a:ext>
              </a:extLst>
            </p:cNvPr>
            <p:cNvSpPr/>
            <p:nvPr/>
          </p:nvSpPr>
          <p:spPr>
            <a:xfrm>
              <a:off x="1451351" y="353011"/>
              <a:ext cx="1036679" cy="1533151"/>
            </a:xfrm>
            <a:prstGeom prst="roundRect">
              <a:avLst>
                <a:gd name="adj" fmla="val 10000"/>
              </a:avLst>
            </a:prstGeom>
            <a:solidFill>
              <a:srgbClr val="92D050"/>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a:lstStyle/>
            <a:p>
              <a:endParaRPr lang="en-GB" sz="1600"/>
            </a:p>
          </p:txBody>
        </p:sp>
        <p:sp>
          <p:nvSpPr>
            <p:cNvPr id="15" name="Rectangle: Rounded Corners 4">
              <a:extLst>
                <a:ext uri="{FF2B5EF4-FFF2-40B4-BE49-F238E27FC236}">
                  <a16:creationId xmlns:a16="http://schemas.microsoft.com/office/drawing/2014/main" id="{FCD8EA82-139E-875E-7E43-2BC1E39A86E7}"/>
                </a:ext>
              </a:extLst>
            </p:cNvPr>
            <p:cNvSpPr txBox="1"/>
            <p:nvPr/>
          </p:nvSpPr>
          <p:spPr>
            <a:xfrm>
              <a:off x="1481714" y="383374"/>
              <a:ext cx="975953" cy="1472425"/>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49530" tIns="49530" rIns="49530" bIns="49530" numCol="1" spcCol="1270" anchor="ctr" anchorCtr="0">
              <a:noAutofit/>
            </a:bodyPr>
            <a:lstStyle/>
            <a:p>
              <a:pPr marL="0" lvl="0" indent="0" algn="ctr" defTabSz="577850">
                <a:lnSpc>
                  <a:spcPct val="90000"/>
                </a:lnSpc>
                <a:spcBef>
                  <a:spcPct val="0"/>
                </a:spcBef>
                <a:spcAft>
                  <a:spcPct val="35000"/>
                </a:spcAft>
                <a:buNone/>
              </a:pPr>
              <a:r>
                <a:rPr lang="en-US" sz="1600" kern="1200" dirty="0"/>
                <a:t>Pupils complete ‘</a:t>
              </a:r>
              <a:r>
                <a:rPr lang="en-US" sz="1600" dirty="0"/>
                <a:t>5 weeks later</a:t>
              </a:r>
              <a:r>
                <a:rPr lang="en-US" sz="1600" kern="1200" dirty="0"/>
                <a:t>’ survey</a:t>
              </a:r>
            </a:p>
          </p:txBody>
        </p:sp>
      </p:grpSp>
    </p:spTree>
    <p:extLst>
      <p:ext uri="{BB962C8B-B14F-4D97-AF65-F5344CB8AC3E}">
        <p14:creationId xmlns:p14="http://schemas.microsoft.com/office/powerpoint/2010/main" val="1163927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630DF95-BC0E-4684-DADE-8D8BE2831687}"/>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b="16815"/>
          <a:stretch/>
        </p:blipFill>
        <p:spPr>
          <a:xfrm>
            <a:off x="0" y="0"/>
            <a:ext cx="12227496" cy="6858000"/>
          </a:xfrm>
          <a:prstGeom prst="rect">
            <a:avLst/>
          </a:prstGeom>
        </p:spPr>
      </p:pic>
      <p:sp>
        <p:nvSpPr>
          <p:cNvPr id="4" name="Title 1">
            <a:extLst>
              <a:ext uri="{FF2B5EF4-FFF2-40B4-BE49-F238E27FC236}">
                <a16:creationId xmlns:a16="http://schemas.microsoft.com/office/drawing/2014/main" id="{465D88B1-CC88-FC9E-4081-E1376FEF8979}"/>
              </a:ext>
            </a:extLst>
          </p:cNvPr>
          <p:cNvSpPr txBox="1">
            <a:spLocks/>
          </p:cNvSpPr>
          <p:nvPr/>
        </p:nvSpPr>
        <p:spPr>
          <a:xfrm>
            <a:off x="6521018" y="1567943"/>
            <a:ext cx="5282099" cy="828000"/>
          </a:xfrm>
          <a:prstGeom prst="rect">
            <a:avLst/>
          </a:prstGeom>
        </p:spPr>
        <p:txBody>
          <a:bodyPr/>
          <a:lstStyle>
            <a:lvl1pPr algn="l" defTabSz="914400" rtl="0" eaLnBrk="1" latinLnBrk="0" hangingPunct="1">
              <a:lnSpc>
                <a:spcPct val="90000"/>
              </a:lnSpc>
              <a:spcBef>
                <a:spcPct val="0"/>
              </a:spcBef>
              <a:buNone/>
              <a:defRPr lang="en-US" sz="6000" b="1" kern="1200" baseline="0" smtClean="0">
                <a:solidFill>
                  <a:srgbClr val="FFF374"/>
                </a:solidFill>
                <a:latin typeface="Arial" panose="020B0604020202020204" pitchFamily="34" charset="0"/>
                <a:ea typeface="+mn-ea"/>
                <a:cs typeface="Arial" panose="020B0604020202020204" pitchFamily="34" charset="0"/>
              </a:defRPr>
            </a:lvl1pPr>
          </a:lstStyle>
          <a:p>
            <a:r>
              <a:rPr lang="en-GB" sz="4800" dirty="0">
                <a:solidFill>
                  <a:srgbClr val="114343"/>
                </a:solidFill>
              </a:rPr>
              <a:t>We hope you enjoy taking part! </a:t>
            </a:r>
          </a:p>
        </p:txBody>
      </p:sp>
      <p:pic>
        <p:nvPicPr>
          <p:cNvPr id="3" name="Picture 2">
            <a:extLst>
              <a:ext uri="{FF2B5EF4-FFF2-40B4-BE49-F238E27FC236}">
                <a16:creationId xmlns:a16="http://schemas.microsoft.com/office/drawing/2014/main" id="{B709717A-DE7F-A7D3-7257-995E6DE8DE78}"/>
              </a:ext>
            </a:extLst>
          </p:cNvPr>
          <p:cNvPicPr>
            <a:picLocks noChangeAspect="1"/>
          </p:cNvPicPr>
          <p:nvPr/>
        </p:nvPicPr>
        <p:blipFill>
          <a:blip r:embed="rId4"/>
          <a:stretch>
            <a:fillRect/>
          </a:stretch>
        </p:blipFill>
        <p:spPr>
          <a:xfrm>
            <a:off x="10765519" y="116969"/>
            <a:ext cx="1249788" cy="1450974"/>
          </a:xfrm>
          <a:prstGeom prst="rect">
            <a:avLst/>
          </a:prstGeom>
        </p:spPr>
      </p:pic>
    </p:spTree>
    <p:extLst>
      <p:ext uri="{BB962C8B-B14F-4D97-AF65-F5344CB8AC3E}">
        <p14:creationId xmlns:p14="http://schemas.microsoft.com/office/powerpoint/2010/main" val="2379217193"/>
      </p:ext>
    </p:extLst>
  </p:cSld>
  <p:clrMapOvr>
    <a:masterClrMapping/>
  </p:clrMapOvr>
</p:sld>
</file>

<file path=ppt/theme/theme1.xml><?xml version="1.0" encoding="utf-8"?>
<a:theme xmlns:a="http://schemas.openxmlformats.org/drawingml/2006/main" name="Office Theme">
  <a:themeElements>
    <a:clrScheme name="WWT">
      <a:dk1>
        <a:srgbClr val="114343"/>
      </a:dk1>
      <a:lt1>
        <a:srgbClr val="FFFFFF"/>
      </a:lt1>
      <a:dk2>
        <a:srgbClr val="114343"/>
      </a:dk2>
      <a:lt2>
        <a:srgbClr val="FFFFFF"/>
      </a:lt2>
      <a:accent1>
        <a:srgbClr val="114343"/>
      </a:accent1>
      <a:accent2>
        <a:srgbClr val="FFF374"/>
      </a:accent2>
      <a:accent3>
        <a:srgbClr val="FFFFFF"/>
      </a:accent3>
      <a:accent4>
        <a:srgbClr val="FAD5E7"/>
      </a:accent4>
      <a:accent5>
        <a:srgbClr val="92DDD0"/>
      </a:accent5>
      <a:accent6>
        <a:srgbClr val="AFDFF9"/>
      </a:accent6>
      <a:hlink>
        <a:srgbClr val="206DEA"/>
      </a:hlink>
      <a:folHlink>
        <a:srgbClr val="1A57BB"/>
      </a:folHlink>
    </a:clrScheme>
    <a:fontScheme name="WW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51b15e4-9231-4ed5-ae73-9d3a5f93975f">
      <Terms xmlns="http://schemas.microsoft.com/office/infopath/2007/PartnerControls"/>
    </lcf76f155ced4ddcb4097134ff3c332f>
    <TaxCatchAll xmlns="a213934c-f64f-4156-92cc-0ef12c2d7718"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525B765253440478FF9B3255FAABAB6" ma:contentTypeVersion="13" ma:contentTypeDescription="Create a new document." ma:contentTypeScope="" ma:versionID="45e2babb073f9474cf0a8dcf6f991351">
  <xsd:schema xmlns:xsd="http://www.w3.org/2001/XMLSchema" xmlns:xs="http://www.w3.org/2001/XMLSchema" xmlns:p="http://schemas.microsoft.com/office/2006/metadata/properties" xmlns:ns2="651b15e4-9231-4ed5-ae73-9d3a5f93975f" xmlns:ns3="a213934c-f64f-4156-92cc-0ef12c2d7718" targetNamespace="http://schemas.microsoft.com/office/2006/metadata/properties" ma:root="true" ma:fieldsID="5632a82cba70eb3d4ba6ef7629208423" ns2:_="" ns3:_="">
    <xsd:import namespace="651b15e4-9231-4ed5-ae73-9d3a5f93975f"/>
    <xsd:import namespace="a213934c-f64f-4156-92cc-0ef12c2d771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51b15e4-9231-4ed5-ae73-9d3a5f93975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BillingMetadata" ma:index="15" nillable="true" ma:displayName="MediaServiceBillingMetadata" ma:hidden="true" ma:internalName="MediaServiceBillingMetadata" ma:readOnly="true">
      <xsd:simpleType>
        <xsd:restriction base="dms:Note"/>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100c5770-8c4a-4d62-a16b-f117c3d0a198" ma:termSetId="09814cd3-568e-fe90-9814-8d621ff8fb84" ma:anchorId="fba54fb3-c3e1-fe81-a776-ca4b69148c4d" ma:open="true" ma:isKeyword="false">
      <xsd:complexType>
        <xsd:sequence>
          <xsd:element ref="pc:Terms" minOccurs="0" maxOccurs="1"/>
        </xsd:sequence>
      </xsd:complexType>
    </xsd:element>
    <xsd:element name="MediaServiceLocation" ma:index="19" nillable="true" ma:displayName="Location" ma:indexed="true" ma:internalName="MediaServiceLocation"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213934c-f64f-4156-92cc-0ef12c2d7718"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672ebc68-be6f-4938-b1f9-c0aa45c29471}" ma:internalName="TaxCatchAll" ma:showField="CatchAllData" ma:web="a213934c-f64f-4156-92cc-0ef12c2d77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6DB75BA-114B-496D-B873-F7508FE4E23F}">
  <ds:schemaRefs>
    <ds:schemaRef ds:uri="http://schemas.microsoft.com/sharepoint/v3/contenttype/forms"/>
  </ds:schemaRefs>
</ds:datastoreItem>
</file>

<file path=customXml/itemProps2.xml><?xml version="1.0" encoding="utf-8"?>
<ds:datastoreItem xmlns:ds="http://schemas.openxmlformats.org/officeDocument/2006/customXml" ds:itemID="{1974A748-8C15-4775-B352-7B29C0102C2F}">
  <ds:schemaRefs>
    <ds:schemaRef ds:uri="http://schemas.microsoft.com/office/2006/metadata/properties"/>
    <ds:schemaRef ds:uri="http://schemas.microsoft.com/office/infopath/2007/PartnerControls"/>
    <ds:schemaRef ds:uri="651b15e4-9231-4ed5-ae73-9d3a5f93975f"/>
    <ds:schemaRef ds:uri="a213934c-f64f-4156-92cc-0ef12c2d7718"/>
  </ds:schemaRefs>
</ds:datastoreItem>
</file>

<file path=customXml/itemProps3.xml><?xml version="1.0" encoding="utf-8"?>
<ds:datastoreItem xmlns:ds="http://schemas.openxmlformats.org/officeDocument/2006/customXml" ds:itemID="{A2367FD5-5106-4E21-8131-679D8E8081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51b15e4-9231-4ed5-ae73-9d3a5f93975f"/>
    <ds:schemaRef ds:uri="a213934c-f64f-4156-92cc-0ef12c2d771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2173</TotalTime>
  <Words>2518</Words>
  <Application>Microsoft Office PowerPoint</Application>
  <PresentationFormat>Widescreen</PresentationFormat>
  <Paragraphs>189</Paragraphs>
  <Slides>24</Slides>
  <Notes>23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Arial</vt:lpstr>
      <vt:lpstr>Calibri</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Morgan Marshall</dc:creator>
  <cp:lastModifiedBy>Mark Stead</cp:lastModifiedBy>
  <cp:revision>31</cp:revision>
  <dcterms:created xsi:type="dcterms:W3CDTF">2024-09-30T15:13:37Z</dcterms:created>
  <dcterms:modified xsi:type="dcterms:W3CDTF">2026-09-23T17:10:15Z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0x0101007525B765253440478FF9B3255FAABAB6</vt:lpwstr>
  </property>
  <property fmtid="{D5CDD505-2E9C-101B-9397-08002B2CF9AE}" pid="3" name="MediaServiceImageTags">
    <vt:lpwstr/>
  </property>
</Properties>
</file>